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48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3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2.xml" ContentType="application/vnd.openxmlformats-officedocument.presentationml.slide+xml"/>
  <Override PartName="/ppt/slides/slide57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0"/>
  </p:notesMasterIdLst>
  <p:handoutMasterIdLst>
    <p:handoutMasterId r:id="rId61"/>
  </p:handoutMasterIdLst>
  <p:sldIdLst>
    <p:sldId id="285" r:id="rId2"/>
    <p:sldId id="256" r:id="rId3"/>
    <p:sldId id="258" r:id="rId4"/>
    <p:sldId id="305" r:id="rId5"/>
    <p:sldId id="259" r:id="rId6"/>
    <p:sldId id="304" r:id="rId7"/>
    <p:sldId id="307" r:id="rId8"/>
    <p:sldId id="310" r:id="rId9"/>
    <p:sldId id="288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89" r:id="rId22"/>
    <p:sldId id="290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08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2" autoAdjust="0"/>
    <p:restoredTop sz="86908" autoAdjust="0"/>
  </p:normalViewPr>
  <p:slideViewPr>
    <p:cSldViewPr snapToGrid="0">
      <p:cViewPr varScale="1">
        <p:scale>
          <a:sx n="82" d="100"/>
          <a:sy n="82" d="100"/>
        </p:scale>
        <p:origin x="96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792F48-868E-4616-87CD-20C115482B3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35221D-A898-4911-A316-9E7F4213A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39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439E3D-1EEB-40DF-9F4E-0DE505864B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CD06BB-DE71-438B-96CD-6AE78B5F3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2" defTabSz="931774">
              <a:defRPr/>
            </a:pPr>
            <a:r>
              <a:rPr lang="en-US" i="1" dirty="0"/>
              <a:t>Part of CISMAs strategic plans: Encourage CISMA partners to use FNAI for large census/polygon and distribution data.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839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reports usually consist</a:t>
            </a:r>
            <a:r>
              <a:rPr lang="en-US" baseline="0" dirty="0" smtClean="0"/>
              <a:t> of photos with examples of what we found.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798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reports usually consist</a:t>
            </a:r>
            <a:r>
              <a:rPr lang="en-US" baseline="0" dirty="0" smtClean="0"/>
              <a:t> of photos with examples of what we found.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225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Including maps…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865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data tables…which</a:t>
            </a:r>
            <a:r>
              <a:rPr lang="en-US" baseline="0" dirty="0" smtClean="0"/>
              <a:t> we can produce acres of biomass reduction, infested acres (pre/post), and also help to inform managers what each point on the map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443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data tables…which</a:t>
            </a:r>
            <a:r>
              <a:rPr lang="en-US" baseline="0" dirty="0" smtClean="0"/>
              <a:t> we can produce acres of biomass reduction, infested acres (pre/post), and also help to inform managers what each point on the map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524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01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15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012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an</a:t>
            </a:r>
            <a:r>
              <a:rPr lang="en-US" baseline="0" dirty="0" smtClean="0"/>
              <a:t> EDRR type survey. The findings are being used to guide treatments there and can be used to measure success.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717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an</a:t>
            </a:r>
            <a:r>
              <a:rPr lang="en-US" baseline="0" dirty="0" smtClean="0"/>
              <a:t> EDRR type survey. The findings are being used to guide treatments there and can be used to measure success.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88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2" defTabSz="931774">
              <a:defRPr/>
            </a:pPr>
            <a:r>
              <a:rPr lang="en-US" i="1" dirty="0"/>
              <a:t>Part of CISMAs strategic plans: Encourage CISMA partners to use FNAI for large census/polygon and distribution data.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335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an</a:t>
            </a:r>
            <a:r>
              <a:rPr lang="en-US" baseline="0" dirty="0" smtClean="0"/>
              <a:t> EDRR type survey. The findings are being used to guide treatments there and can be used to measure success.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15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an</a:t>
            </a:r>
            <a:r>
              <a:rPr lang="en-US" baseline="0" dirty="0" smtClean="0"/>
              <a:t> EDRR type survey. The findings are being used to guide treatments there and can be used to measure success.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80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an</a:t>
            </a:r>
            <a:r>
              <a:rPr lang="en-US" baseline="0" dirty="0" smtClean="0"/>
              <a:t> EDRR type survey. The findings are being used to guide treatments there and can be used to measure success.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768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example of an</a:t>
            </a:r>
            <a:r>
              <a:rPr lang="en-US" baseline="0" dirty="0" smtClean="0"/>
              <a:t> EDRR type survey. The findings are being used to guide treatments there and can be used to measure success.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620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more recent</a:t>
            </a:r>
            <a:r>
              <a:rPr lang="en-US" baseline="0" dirty="0" smtClean="0"/>
              <a:t> treatment effectiveness for </a:t>
            </a:r>
            <a:r>
              <a:rPr lang="en-US" i="1" dirty="0" smtClean="0"/>
              <a:t>Tradescanthia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fluminensis</a:t>
            </a:r>
            <a:r>
              <a:rPr lang="en-US" i="1" baseline="0" dirty="0" smtClean="0"/>
              <a:t> </a:t>
            </a:r>
            <a:r>
              <a:rPr lang="en-US" baseline="0" dirty="0" smtClean="0"/>
              <a:t>survey we did again with FWC, you can see the tracks of the left. This was a rapid survey but allows for a nice visual assessment of the density and location of the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833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acreage</a:t>
            </a:r>
            <a:r>
              <a:rPr lang="en-US" baseline="0" dirty="0" smtClean="0"/>
              <a:t> by cover class can be totaled and this is part of a before after study with FWC. So we will be seeing what the results are after our survey this spring.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108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with that,</a:t>
            </a:r>
            <a:r>
              <a:rPr lang="en-US" baseline="0" dirty="0" smtClean="0"/>
              <a:t> thank you for listening and to our partners and collaborations that make all this possible.  I will be glad to answer any questions with the remaining time...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2979C-5637-4195-A109-E0B48B577B4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29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866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113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2" defTabSz="931774">
              <a:defRPr/>
            </a:pPr>
            <a:r>
              <a:rPr lang="en-US" i="1" dirty="0"/>
              <a:t>Part of CISMAs strategic plans: Encourage CISMA partners to use FNAI for large census/polygon and distribution data.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892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Leaves discolored, but still greenish.  Note cambium is still green beneath bark.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80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Cambium now discolored.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18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68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melaleuca</a:t>
            </a:r>
            <a:r>
              <a:rPr lang="en-US" baseline="0" dirty="0" smtClean="0"/>
              <a:t> treated at 8.5 WAT is controlled.  MQ plant at 9.5 WAT was likely treated, but insufficiently, due to sprouting from base.  </a:t>
            </a:r>
            <a:r>
              <a:rPr lang="en-US" baseline="0" dirty="0" err="1" smtClean="0"/>
              <a:t>Leadtree</a:t>
            </a:r>
            <a:r>
              <a:rPr lang="en-US" baseline="0" dirty="0" smtClean="0"/>
              <a:t> at 17.5 WAT was likely cut but not treated, i.e., had no herbicide applied to stem/cut stump; sprouting is vigorous.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0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1)  No sprouting from hack-n-squirt with method (</a:t>
            </a:r>
            <a:r>
              <a:rPr lang="en-US" sz="1000" dirty="0" err="1"/>
              <a:t>aminocyclopyrachlor</a:t>
            </a:r>
            <a:r>
              <a:rPr lang="en-US" sz="1000" dirty="0"/>
              <a:t>).  Cambium grew so fast that bark has popped off heartwood.  2) Much green in photo, but BP is mostly defoliated. Yellowed at left, and green at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313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1 &amp; 2) Large BP is dead from 20% </a:t>
            </a:r>
            <a:r>
              <a:rPr lang="en-US" sz="1000" dirty="0" err="1"/>
              <a:t>garlon</a:t>
            </a:r>
            <a:r>
              <a:rPr lang="en-US" sz="1000" dirty="0"/>
              <a:t> 4 </a:t>
            </a:r>
            <a:r>
              <a:rPr lang="en-US" sz="1000" dirty="0" err="1"/>
              <a:t>tx</a:t>
            </a:r>
            <a:r>
              <a:rPr lang="en-US" sz="1000" dirty="0"/>
              <a:t> BB.  Leaves are brown, drooping, crispy.  </a:t>
            </a:r>
          </a:p>
          <a:p>
            <a:r>
              <a:rPr lang="en-US" sz="1000" dirty="0"/>
              <a:t>3 &amp; 4) BP is dead from 15% </a:t>
            </a:r>
            <a:r>
              <a:rPr lang="en-US" sz="1000" dirty="0" err="1"/>
              <a:t>garlon</a:t>
            </a:r>
            <a:r>
              <a:rPr lang="en-US" sz="1000" dirty="0"/>
              <a:t> 4 BB </a:t>
            </a:r>
            <a:r>
              <a:rPr lang="en-US" sz="1000" dirty="0" err="1"/>
              <a:t>tx</a:t>
            </a:r>
            <a:r>
              <a:rPr lang="en-US" sz="1000" dirty="0"/>
              <a:t>. Plants completely cured already.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7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4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4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&amp; 2) H-n-S of Camphor tree with </a:t>
            </a:r>
            <a:r>
              <a:rPr lang="en-US" dirty="0" err="1" smtClean="0"/>
              <a:t>garlon</a:t>
            </a:r>
            <a:r>
              <a:rPr lang="en-US" baseline="0" dirty="0" smtClean="0"/>
              <a:t> 4 16.6% (or glyphosate/milestone 2/0.078%). Leaves irregular, enrolled.   3) Diminutive leaves of downy rose-myrtle due to C-S triclopyr acid (Trycera) 25%.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2" defTabSz="931774">
              <a:defRPr/>
            </a:pPr>
            <a:r>
              <a:rPr lang="en-US" i="1" dirty="0"/>
              <a:t>Part of CISMAs strategic plans: Encourage CISMA partners to use FNAI for large census/polygon and distribution data.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328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addition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impazapyr</a:t>
            </a:r>
            <a:r>
              <a:rPr lang="en-US" baseline="0" dirty="0" smtClean="0"/>
              <a:t> will help improve control when biomass is below waterline.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59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19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ProcellaCOR</a:t>
            </a:r>
            <a:r>
              <a:rPr lang="en-US" baseline="0" dirty="0" smtClean="0"/>
              <a:t> EC is </a:t>
            </a:r>
            <a:r>
              <a:rPr lang="en-US" baseline="0" dirty="0" err="1" smtClean="0"/>
              <a:t>florpyrauxifen</a:t>
            </a:r>
            <a:r>
              <a:rPr lang="en-US" baseline="0" dirty="0" smtClean="0"/>
              <a:t>-benzyl; RU3 is glyphosate 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D06BB-DE71-438B-96CD-6AE78B5F374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1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</a:t>
            </a:r>
            <a:r>
              <a:rPr lang="en-US" baseline="0" dirty="0" smtClean="0"/>
              <a:t>t to switch gears and talk a bit about our post treatment monitoring. We do this primarily for FWC, but done it for other agencies. This can be done as a training or as a survey for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96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the first thing we do is investigate the tracks,</a:t>
            </a:r>
            <a:r>
              <a:rPr lang="en-US" baseline="0" dirty="0" smtClean="0"/>
              <a:t> look at the target species, habitats, resources in the area.  The picture is an examples of one way we can interpret really busy tracks through creating a line density to see where the contractors spent the most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82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the first thing we do is investigate the tracks,</a:t>
            </a:r>
            <a:r>
              <a:rPr lang="en-US" baseline="0" dirty="0" smtClean="0"/>
              <a:t> look at the target species, habitats, resources in the area.  The picture is an examples of one way we can interpret really busy tracks through creating a line density to see where the contractors spent the most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0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the first thing we do is investigate the tracks,</a:t>
            </a:r>
            <a:r>
              <a:rPr lang="en-US" baseline="0" dirty="0" smtClean="0"/>
              <a:t> look at the target species, habitats, resources in the area.  The picture is an examples of one way we can interpret really busy tracks through creating a line density to see where the contractors spent the most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903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688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032979C-5637-4195-A109-E0B48B577B4D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34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018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41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5165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52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3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6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2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2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1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1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3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369E-37C9-45A2-B14C-968E9228A4D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0005DF-2EE2-4934-A5A5-E763D333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9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0598" y="341701"/>
            <a:ext cx="5106872" cy="1822887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Post-Herbicide Monitoring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0598" y="2540231"/>
            <a:ext cx="2574765" cy="1655762"/>
          </a:xfrm>
        </p:spPr>
        <p:txBody>
          <a:bodyPr/>
          <a:lstStyle/>
          <a:p>
            <a:pPr algn="l"/>
            <a:r>
              <a:rPr lang="en-US" sz="2000" dirty="0" smtClean="0"/>
              <a:t>Dexter Sowell, Ph.D.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73615"/>
            <a:ext cx="2066544" cy="173736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312" y="3774596"/>
            <a:ext cx="1096831" cy="139901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5579" y="761458"/>
            <a:ext cx="4711436" cy="322027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70598" y="2333758"/>
            <a:ext cx="4678017" cy="19223"/>
          </a:xfrm>
          <a:prstGeom prst="line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4596"/>
            <a:ext cx="3234121" cy="30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144" y="2266076"/>
            <a:ext cx="4676118" cy="429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PRE-POST-Treatment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17" y="1281113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Investigate tracks DURING THE BIG PROJECTS</a:t>
            </a:r>
          </a:p>
          <a:p>
            <a:pPr marL="0" indent="0">
              <a:buNone/>
            </a:pPr>
            <a:r>
              <a:rPr lang="en-US" sz="2400" dirty="0" smtClean="0"/>
              <a:t>	How fast? How far apart? Where? When?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32" y="2651084"/>
            <a:ext cx="5583668" cy="36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825999" cy="38807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Investigate tracks</a:t>
            </a:r>
          </a:p>
          <a:p>
            <a:pPr lvl="1"/>
            <a:r>
              <a:rPr lang="en-US" sz="2600" dirty="0" smtClean="0"/>
              <a:t>Look for travel routes</a:t>
            </a:r>
          </a:p>
          <a:p>
            <a:pPr lvl="1"/>
            <a:r>
              <a:rPr lang="en-US" sz="2600" dirty="0" smtClean="0"/>
              <a:t>Problem areas</a:t>
            </a:r>
          </a:p>
          <a:p>
            <a:pPr lvl="1"/>
            <a:r>
              <a:rPr lang="en-US" sz="2600" dirty="0" smtClean="0"/>
              <a:t>Gaps</a:t>
            </a:r>
          </a:p>
          <a:p>
            <a:pPr lvl="1"/>
            <a:r>
              <a:rPr lang="en-US" sz="2600" dirty="0" smtClean="0"/>
              <a:t>For big projects this should be done as a check in before they get too far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393" y="1270000"/>
            <a:ext cx="6581775" cy="55245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102591" y="3053025"/>
            <a:ext cx="1985555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Investigate tracks</a:t>
            </a:r>
          </a:p>
          <a:p>
            <a:pPr lvl="1"/>
            <a:r>
              <a:rPr lang="en-US" sz="2200" dirty="0" smtClean="0"/>
              <a:t>Look for travel routes</a:t>
            </a:r>
          </a:p>
          <a:p>
            <a:pPr lvl="1"/>
            <a:r>
              <a:rPr lang="en-US" sz="2200" dirty="0" smtClean="0"/>
              <a:t>Problem areas</a:t>
            </a:r>
          </a:p>
          <a:p>
            <a:pPr lvl="1"/>
            <a:r>
              <a:rPr lang="en-US" sz="2200" dirty="0"/>
              <a:t>G</a:t>
            </a:r>
            <a:r>
              <a:rPr lang="en-US" sz="2200" dirty="0" smtClean="0"/>
              <a:t>aps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564778"/>
            <a:ext cx="4795614" cy="46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2615"/>
            <a:ext cx="5406943" cy="5099539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Investigate Tracks</a:t>
            </a:r>
          </a:p>
          <a:p>
            <a:r>
              <a:rPr lang="en-US" sz="2400" dirty="0" smtClean="0"/>
              <a:t>Survey Methods</a:t>
            </a:r>
          </a:p>
          <a:p>
            <a:pPr lvl="1"/>
            <a:r>
              <a:rPr lang="en-US" sz="2400" dirty="0" smtClean="0"/>
              <a:t>Equal time person/effort defined 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by project areas</a:t>
            </a:r>
          </a:p>
          <a:p>
            <a:pPr lvl="1"/>
            <a:r>
              <a:rPr lang="en-US" sz="2400" dirty="0" smtClean="0"/>
              <a:t>Meander high and low coverage areas</a:t>
            </a:r>
          </a:p>
          <a:p>
            <a:pPr lvl="1"/>
            <a:r>
              <a:rPr lang="en-US" sz="2400" dirty="0" smtClean="0"/>
              <a:t>Take points at every treated and untreated occurrence</a:t>
            </a:r>
          </a:p>
          <a:p>
            <a:pPr lvl="1"/>
            <a:r>
              <a:rPr lang="en-US" sz="2400" dirty="0" smtClean="0"/>
              <a:t>Estimate gross size of infestation</a:t>
            </a:r>
          </a:p>
          <a:p>
            <a:pPr lvl="1"/>
            <a:r>
              <a:rPr lang="en-US" sz="2400" dirty="0" smtClean="0"/>
              <a:t>Assign cover class of pre-treatment (dead &amp; live) and post-treatment (live only)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 r="-242"/>
          <a:stretch/>
        </p:blipFill>
        <p:spPr>
          <a:xfrm>
            <a:off x="6189785" y="1202074"/>
            <a:ext cx="5500344" cy="51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061364" cy="4351338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Investigate Tracks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Survey Methods</a:t>
            </a:r>
          </a:p>
          <a:p>
            <a:r>
              <a:rPr lang="en-US" sz="2400" dirty="0" smtClean="0"/>
              <a:t>Data collection and Entry</a:t>
            </a:r>
          </a:p>
          <a:p>
            <a:pPr lvl="1"/>
            <a:r>
              <a:rPr lang="en-US" sz="2400" dirty="0" smtClean="0"/>
              <a:t>We use Trimble/Terra Sync and analyze/manage data in ArcGIS/excel</a:t>
            </a:r>
          </a:p>
          <a:p>
            <a:pPr lvl="1"/>
            <a:r>
              <a:rPr lang="en-US" sz="2400" dirty="0" smtClean="0"/>
              <a:t>But, you could use any device with Arc Collector, Survey 123, GPS device with </a:t>
            </a:r>
            <a:r>
              <a:rPr lang="en-US" sz="2400" dirty="0" err="1" smtClean="0"/>
              <a:t>Trackinator</a:t>
            </a:r>
            <a:r>
              <a:rPr lang="en-US" sz="2400" dirty="0" smtClean="0"/>
              <a:t>/excel, etc.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318" y="1027906"/>
            <a:ext cx="4097482" cy="53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70" y="602456"/>
            <a:ext cx="5763530" cy="611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Investigate Tracks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Survey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Report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Form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Additional information page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Photos and Maps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Investigate Tracks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Survey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Report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Form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Additional information page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Photos and Maps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885" y="256698"/>
            <a:ext cx="5007429" cy="61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385733" cy="3880773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Investigate Tracks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Survey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Report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Form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Additional information page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Photos and Maps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891" y="1421173"/>
            <a:ext cx="6013418" cy="50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667" y="1645444"/>
            <a:ext cx="4004733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Investigate Tracks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Survey Area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Report</a:t>
            </a:r>
          </a:p>
          <a:p>
            <a:r>
              <a:rPr lang="en-US" sz="2400" dirty="0" smtClean="0"/>
              <a:t>Data analysis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460501"/>
            <a:ext cx="68484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3124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Investigate Tracks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Survey Area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Report</a:t>
            </a:r>
          </a:p>
          <a:p>
            <a:r>
              <a:rPr lang="en-US" dirty="0" smtClean="0"/>
              <a:t>Data analysis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337280"/>
            <a:ext cx="5334000" cy="5051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7" y="4492441"/>
            <a:ext cx="6410325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4"/>
          <a:stretch/>
        </p:blipFill>
        <p:spPr>
          <a:xfrm>
            <a:off x="1414462" y="4602614"/>
            <a:ext cx="365760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4"/>
          <a:stretch/>
        </p:blipFill>
        <p:spPr>
          <a:xfrm flipH="1">
            <a:off x="5723962" y="4460877"/>
            <a:ext cx="405938" cy="19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47434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u="sng" dirty="0">
                <a:latin typeface="Calibri" panose="020F0502020204030204" pitchFamily="34" charset="0"/>
                <a:ea typeface="Calibri" panose="020F0502020204030204" pitchFamily="34" charset="0"/>
              </a:rPr>
              <a:t>Agenda: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Class Portion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(10am-12pm)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-overview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of field ID characteristics of herbicide-treated species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-reviewing aerial maps, habitat maps,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</a:rPr>
              <a:t>tracklogs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 and weekly progress reports to determine locations and timing of inspection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-what, where, and how to look for invasive species when on an inspection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-methods of data collection and estimates of effectiveness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-forming recommendations for follow-up treatments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-group discussion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Lunch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Field Portion-~1pm-2:30pm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-hands on work with different data collection units, estimating infestations, and finding and identifying the target species in the field.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1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Example…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You find some Cogon..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325938" y="2763272"/>
            <a:ext cx="1536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ac</a:t>
            </a:r>
          </a:p>
          <a:p>
            <a:endParaRPr lang="en-US" sz="2400" dirty="0"/>
          </a:p>
          <a:p>
            <a:r>
              <a:rPr lang="en-US" sz="2400" dirty="0" smtClean="0"/>
              <a:t>50-75% Cover class live + dead</a:t>
            </a:r>
          </a:p>
          <a:p>
            <a:endParaRPr lang="en-US" sz="2400" dirty="0"/>
          </a:p>
          <a:p>
            <a:r>
              <a:rPr lang="en-US" sz="2400" dirty="0" smtClean="0"/>
              <a:t>25-50 live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89467" y="2666999"/>
            <a:ext cx="3763433" cy="3420259"/>
            <a:chOff x="389467" y="2666999"/>
            <a:chExt cx="3763433" cy="3420259"/>
          </a:xfrm>
        </p:grpSpPr>
        <p:sp>
          <p:nvSpPr>
            <p:cNvPr id="6" name="Explosion 1 5"/>
            <p:cNvSpPr/>
            <p:nvPr/>
          </p:nvSpPr>
          <p:spPr>
            <a:xfrm>
              <a:off x="1539875" y="4129881"/>
              <a:ext cx="431800" cy="393700"/>
            </a:xfrm>
            <a:prstGeom prst="irregularSeal1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89467" y="2666999"/>
              <a:ext cx="3763433" cy="3420259"/>
              <a:chOff x="1460500" y="2667000"/>
              <a:chExt cx="2692400" cy="1955116"/>
            </a:xfrm>
          </p:grpSpPr>
          <p:sp>
            <p:nvSpPr>
              <p:cNvPr id="4" name="Explosion 1 3"/>
              <p:cNvSpPr/>
              <p:nvPr/>
            </p:nvSpPr>
            <p:spPr>
              <a:xfrm>
                <a:off x="2624138" y="3504516"/>
                <a:ext cx="977900" cy="92075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Explosion 1 4"/>
              <p:cNvSpPr/>
              <p:nvPr/>
            </p:nvSpPr>
            <p:spPr>
              <a:xfrm>
                <a:off x="1771650" y="2872692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Explosion 1 6"/>
              <p:cNvSpPr/>
              <p:nvPr/>
            </p:nvSpPr>
            <p:spPr>
              <a:xfrm>
                <a:off x="1562100" y="3742531"/>
                <a:ext cx="419100" cy="3683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460500" y="2667000"/>
                <a:ext cx="2692400" cy="19177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Explosion 1 9"/>
              <p:cNvSpPr/>
              <p:nvPr/>
            </p:nvSpPr>
            <p:spPr>
              <a:xfrm>
                <a:off x="1982788" y="3580319"/>
                <a:ext cx="419100" cy="3683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xplosion 1 10"/>
              <p:cNvSpPr/>
              <p:nvPr/>
            </p:nvSpPr>
            <p:spPr>
              <a:xfrm>
                <a:off x="2247107" y="2682190"/>
                <a:ext cx="977900" cy="92075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xplosion 1 11"/>
              <p:cNvSpPr/>
              <p:nvPr/>
            </p:nvSpPr>
            <p:spPr>
              <a:xfrm>
                <a:off x="1788319" y="394454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Explosion 1 12"/>
              <p:cNvSpPr/>
              <p:nvPr/>
            </p:nvSpPr>
            <p:spPr>
              <a:xfrm>
                <a:off x="2401888" y="4228416"/>
                <a:ext cx="355600" cy="3937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xplosion 1 13"/>
              <p:cNvSpPr/>
              <p:nvPr/>
            </p:nvSpPr>
            <p:spPr>
              <a:xfrm>
                <a:off x="3571876" y="418328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Explosion 1 16"/>
              <p:cNvSpPr/>
              <p:nvPr/>
            </p:nvSpPr>
            <p:spPr>
              <a:xfrm>
                <a:off x="3333353" y="2748181"/>
                <a:ext cx="355600" cy="3937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767025"/>
              </p:ext>
            </p:extLst>
          </p:nvPr>
        </p:nvGraphicFramePr>
        <p:xfrm>
          <a:off x="5627938" y="396984"/>
          <a:ext cx="3472292" cy="2412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4235">
                  <a:extLst>
                    <a:ext uri="{9D8B030D-6E8A-4147-A177-3AD203B41FA5}">
                      <a16:colId xmlns:a16="http://schemas.microsoft.com/office/drawing/2014/main" val="1015697433"/>
                    </a:ext>
                  </a:extLst>
                </a:gridCol>
                <a:gridCol w="1798057">
                  <a:extLst>
                    <a:ext uri="{9D8B030D-6E8A-4147-A177-3AD203B41FA5}">
                      <a16:colId xmlns:a16="http://schemas.microsoft.com/office/drawing/2014/main" val="67965948"/>
                    </a:ext>
                  </a:extLst>
                </a:gridCol>
              </a:tblGrid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Cover Class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Mid-point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18001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&lt;1%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0.005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905968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1-5%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0.030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32043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5-25%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0.150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06793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25-50%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0.375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677792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50-75%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0.625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28807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75-95%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0.850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770750"/>
                  </a:ext>
                </a:extLst>
              </a:tr>
              <a:tr h="301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&gt;95%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0.975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60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99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Example…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You find some Cogon..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325938" y="2763272"/>
            <a:ext cx="1536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ac</a:t>
            </a:r>
          </a:p>
          <a:p>
            <a:endParaRPr lang="en-US" sz="2400" dirty="0"/>
          </a:p>
          <a:p>
            <a:r>
              <a:rPr lang="en-US" sz="2400" dirty="0" smtClean="0"/>
              <a:t>50-75% Cover class live + dead</a:t>
            </a:r>
          </a:p>
          <a:p>
            <a:endParaRPr lang="en-US" sz="2400" dirty="0"/>
          </a:p>
          <a:p>
            <a:r>
              <a:rPr lang="en-US" sz="2400" dirty="0" smtClean="0"/>
              <a:t>25-50 live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89467" y="2666999"/>
            <a:ext cx="3763433" cy="3420259"/>
            <a:chOff x="389467" y="2666999"/>
            <a:chExt cx="3763433" cy="3420259"/>
          </a:xfrm>
        </p:grpSpPr>
        <p:sp>
          <p:nvSpPr>
            <p:cNvPr id="6" name="Explosion 1 5"/>
            <p:cNvSpPr/>
            <p:nvPr/>
          </p:nvSpPr>
          <p:spPr>
            <a:xfrm>
              <a:off x="1539875" y="4129881"/>
              <a:ext cx="431800" cy="393700"/>
            </a:xfrm>
            <a:prstGeom prst="irregularSeal1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89467" y="2666999"/>
              <a:ext cx="3763433" cy="3420259"/>
              <a:chOff x="1460500" y="2667000"/>
              <a:chExt cx="2692400" cy="1955116"/>
            </a:xfrm>
          </p:grpSpPr>
          <p:sp>
            <p:nvSpPr>
              <p:cNvPr id="4" name="Explosion 1 3"/>
              <p:cNvSpPr/>
              <p:nvPr/>
            </p:nvSpPr>
            <p:spPr>
              <a:xfrm>
                <a:off x="2624138" y="3504516"/>
                <a:ext cx="977900" cy="92075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Explosion 1 4"/>
              <p:cNvSpPr/>
              <p:nvPr/>
            </p:nvSpPr>
            <p:spPr>
              <a:xfrm>
                <a:off x="1771650" y="2872692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Explosion 1 6"/>
              <p:cNvSpPr/>
              <p:nvPr/>
            </p:nvSpPr>
            <p:spPr>
              <a:xfrm>
                <a:off x="1562100" y="3742531"/>
                <a:ext cx="419100" cy="3683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460500" y="2667000"/>
                <a:ext cx="2692400" cy="19177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Explosion 1 9"/>
              <p:cNvSpPr/>
              <p:nvPr/>
            </p:nvSpPr>
            <p:spPr>
              <a:xfrm>
                <a:off x="1982788" y="3580319"/>
                <a:ext cx="419100" cy="3683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xplosion 1 10"/>
              <p:cNvSpPr/>
              <p:nvPr/>
            </p:nvSpPr>
            <p:spPr>
              <a:xfrm>
                <a:off x="2247107" y="2682190"/>
                <a:ext cx="977900" cy="92075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xplosion 1 11"/>
              <p:cNvSpPr/>
              <p:nvPr/>
            </p:nvSpPr>
            <p:spPr>
              <a:xfrm>
                <a:off x="1788319" y="394454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Explosion 1 12"/>
              <p:cNvSpPr/>
              <p:nvPr/>
            </p:nvSpPr>
            <p:spPr>
              <a:xfrm>
                <a:off x="2401888" y="4228416"/>
                <a:ext cx="355600" cy="3937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xplosion 1 13"/>
              <p:cNvSpPr/>
              <p:nvPr/>
            </p:nvSpPr>
            <p:spPr>
              <a:xfrm>
                <a:off x="3571876" y="418328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Explosion 1 16"/>
              <p:cNvSpPr/>
              <p:nvPr/>
            </p:nvSpPr>
            <p:spPr>
              <a:xfrm>
                <a:off x="3333353" y="2748181"/>
                <a:ext cx="355600" cy="3937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5781675" y="322263"/>
            <a:ext cx="6410325" cy="2000250"/>
            <a:chOff x="5781675" y="322263"/>
            <a:chExt cx="6410325" cy="20002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675" y="322263"/>
              <a:ext cx="6410325" cy="20002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5530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996612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Example…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You find some Cogon..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325938" y="2763272"/>
            <a:ext cx="1536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ac</a:t>
            </a:r>
          </a:p>
          <a:p>
            <a:endParaRPr lang="en-US" sz="2400" dirty="0"/>
          </a:p>
          <a:p>
            <a:r>
              <a:rPr lang="en-US" sz="2400" dirty="0" smtClean="0"/>
              <a:t>50-75% Cover class live + dead</a:t>
            </a:r>
          </a:p>
          <a:p>
            <a:endParaRPr lang="en-US" sz="2400" dirty="0"/>
          </a:p>
          <a:p>
            <a:r>
              <a:rPr lang="en-US" sz="2400" dirty="0" smtClean="0"/>
              <a:t>25-50 live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89467" y="2666999"/>
            <a:ext cx="3763433" cy="3420259"/>
            <a:chOff x="389467" y="2666999"/>
            <a:chExt cx="3763433" cy="3420259"/>
          </a:xfrm>
        </p:grpSpPr>
        <p:sp>
          <p:nvSpPr>
            <p:cNvPr id="6" name="Explosion 1 5"/>
            <p:cNvSpPr/>
            <p:nvPr/>
          </p:nvSpPr>
          <p:spPr>
            <a:xfrm>
              <a:off x="1539875" y="4129881"/>
              <a:ext cx="431800" cy="393700"/>
            </a:xfrm>
            <a:prstGeom prst="irregularSeal1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89467" y="2666999"/>
              <a:ext cx="3763433" cy="3420259"/>
              <a:chOff x="1460500" y="2667000"/>
              <a:chExt cx="2692400" cy="1955116"/>
            </a:xfrm>
          </p:grpSpPr>
          <p:sp>
            <p:nvSpPr>
              <p:cNvPr id="4" name="Explosion 1 3"/>
              <p:cNvSpPr/>
              <p:nvPr/>
            </p:nvSpPr>
            <p:spPr>
              <a:xfrm>
                <a:off x="2624138" y="3504516"/>
                <a:ext cx="977900" cy="92075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Explosion 1 4"/>
              <p:cNvSpPr/>
              <p:nvPr/>
            </p:nvSpPr>
            <p:spPr>
              <a:xfrm>
                <a:off x="1771650" y="2872692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Explosion 1 6"/>
              <p:cNvSpPr/>
              <p:nvPr/>
            </p:nvSpPr>
            <p:spPr>
              <a:xfrm>
                <a:off x="1562100" y="3742531"/>
                <a:ext cx="419100" cy="3683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460500" y="2667000"/>
                <a:ext cx="2692400" cy="19177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Explosion 1 9"/>
              <p:cNvSpPr/>
              <p:nvPr/>
            </p:nvSpPr>
            <p:spPr>
              <a:xfrm>
                <a:off x="1982788" y="3580319"/>
                <a:ext cx="419100" cy="3683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xplosion 1 10"/>
              <p:cNvSpPr/>
              <p:nvPr/>
            </p:nvSpPr>
            <p:spPr>
              <a:xfrm>
                <a:off x="2247107" y="2682190"/>
                <a:ext cx="977900" cy="92075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xplosion 1 11"/>
              <p:cNvSpPr/>
              <p:nvPr/>
            </p:nvSpPr>
            <p:spPr>
              <a:xfrm>
                <a:off x="1788319" y="394454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Explosion 1 12"/>
              <p:cNvSpPr/>
              <p:nvPr/>
            </p:nvSpPr>
            <p:spPr>
              <a:xfrm>
                <a:off x="2401888" y="4228416"/>
                <a:ext cx="355600" cy="3937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xplosion 1 13"/>
              <p:cNvSpPr/>
              <p:nvPr/>
            </p:nvSpPr>
            <p:spPr>
              <a:xfrm>
                <a:off x="3571876" y="418328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Explosion 1 16"/>
              <p:cNvSpPr/>
              <p:nvPr/>
            </p:nvSpPr>
            <p:spPr>
              <a:xfrm>
                <a:off x="3333353" y="2748181"/>
                <a:ext cx="355600" cy="393700"/>
              </a:xfrm>
              <a:prstGeom prst="irregularSeal1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5781675" y="349357"/>
            <a:ext cx="6410325" cy="6296787"/>
            <a:chOff x="5781675" y="322263"/>
            <a:chExt cx="6410325" cy="62967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675" y="322263"/>
              <a:ext cx="6410325" cy="20002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204" y="2788773"/>
              <a:ext cx="847725" cy="10668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5530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996612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6703" y="2571732"/>
              <a:ext cx="581025" cy="17907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65" y="2717117"/>
              <a:ext cx="1276350" cy="70485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7728" y="3253581"/>
              <a:ext cx="1247775" cy="8572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4534" y="2552682"/>
              <a:ext cx="619125" cy="18097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7648" y="3253581"/>
              <a:ext cx="371475" cy="276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1828" y="4637275"/>
              <a:ext cx="5260565" cy="1981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5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Other examples of monitoring…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1.Can Help YOU prepare for next year.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i="1" dirty="0" smtClean="0">
                <a:solidFill>
                  <a:srgbClr val="0070C0"/>
                </a:solidFill>
              </a:rPr>
              <a:t>-map infestations</a:t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	</a:t>
            </a:r>
            <a:r>
              <a:rPr lang="en-US" i="1" dirty="0" smtClean="0">
                <a:solidFill>
                  <a:srgbClr val="0070C0"/>
                </a:solidFill>
              </a:rPr>
              <a:t>-spend up front to save later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2.Can be integrated into long term </a:t>
            </a: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monitoring plans.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	-</a:t>
            </a:r>
            <a:r>
              <a:rPr lang="en-US" i="1" dirty="0" smtClean="0">
                <a:solidFill>
                  <a:srgbClr val="0070C0"/>
                </a:solidFill>
              </a:rPr>
              <a:t>You can set goals “reduce exotics cover by 	  50% in 5 years”</a:t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3.Can help you locate undetected species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-</a:t>
            </a:r>
            <a:r>
              <a:rPr lang="en-US" i="1" dirty="0" smtClean="0">
                <a:solidFill>
                  <a:srgbClr val="0070C0"/>
                </a:solidFill>
              </a:rPr>
              <a:t>Contact FNAI or others with botany 			  	expertise for EDRR/Rare plant surveys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8" y="0"/>
            <a:ext cx="10515600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Mimosa 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pigra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436" y="1600201"/>
            <a:ext cx="585712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8" y="0"/>
            <a:ext cx="10515600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Exotic Grass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4446" y="1325563"/>
            <a:ext cx="7467946" cy="5307993"/>
          </a:xfrm>
          <a:prstGeom prst="rect">
            <a:avLst/>
          </a:prstGeom>
          <a:ln w="63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8" y="0"/>
            <a:ext cx="10515600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Exotic Grass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Surveys- SWWMA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4446" y="1325563"/>
            <a:ext cx="7467946" cy="5307993"/>
          </a:xfrm>
          <a:prstGeom prst="rect">
            <a:avLst/>
          </a:prstGeom>
          <a:ln w="63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6580" y="1208377"/>
            <a:ext cx="7595811" cy="5649623"/>
          </a:xfrm>
          <a:prstGeom prst="rect">
            <a:avLst/>
          </a:prstGeom>
          <a:ln w="63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8" y="0"/>
            <a:ext cx="10515600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Exotic Grass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4446" y="1325563"/>
            <a:ext cx="7467946" cy="5307993"/>
          </a:xfrm>
          <a:prstGeom prst="rect">
            <a:avLst/>
          </a:prstGeom>
          <a:ln w="63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6580" y="1208377"/>
            <a:ext cx="7595811" cy="5649623"/>
          </a:xfrm>
          <a:prstGeom prst="rect">
            <a:avLst/>
          </a:prstGeom>
          <a:ln w="63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388" y="1389534"/>
            <a:ext cx="8768459" cy="52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8" y="0"/>
            <a:ext cx="10515600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Exotic Grass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30" y="1058748"/>
            <a:ext cx="5985856" cy="5556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8" y="0"/>
            <a:ext cx="10515600" cy="1325563"/>
          </a:xfrm>
        </p:spPr>
        <p:txBody>
          <a:bodyPr/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Exotic Grass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Surveys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30" y="1058748"/>
            <a:ext cx="5985856" cy="5556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30" y="1058747"/>
            <a:ext cx="5985856" cy="5648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867400" cy="45259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sz="2800" dirty="0" smtClean="0"/>
              <a:t>Helps to document problem and show success of treatment</a:t>
            </a:r>
          </a:p>
          <a:p>
            <a:endParaRPr lang="en-US" sz="2800" dirty="0"/>
          </a:p>
          <a:p>
            <a:r>
              <a:rPr lang="en-US" sz="2800" dirty="0" smtClean="0"/>
              <a:t>Prioritize and save time and money when the contractors arrive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i="1" dirty="0" smtClean="0"/>
              <a:t>“If you’re not monitoring, you </a:t>
            </a:r>
            <a:r>
              <a:rPr lang="en-US" sz="2800" i="1" dirty="0" err="1" smtClean="0"/>
              <a:t>ain’t</a:t>
            </a:r>
            <a:r>
              <a:rPr lang="en-US" sz="2800" i="1" dirty="0" smtClean="0"/>
              <a:t> managing…at least not adaptively”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pic>
        <p:nvPicPr>
          <p:cNvPr id="4" name="Picture 2" descr="C:\Documents and Settings\FrankP\Local Settings\Temporary Internet Files\Content.IE5\I5ZHRQJ3\MCj0340364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738" y="2486026"/>
            <a:ext cx="2070763" cy="350202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-483524" y="533401"/>
            <a:ext cx="77724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/>
          <a:lstStyle/>
          <a:p>
            <a:pPr lvl="1" indent="-45720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/>
              </a:rPr>
              <a:t>The Value of Monitoring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ara" panose="020E05020303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2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Tradescantia fluminensis Survey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45" y="1076094"/>
            <a:ext cx="4281138" cy="5540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263" y="1076094"/>
            <a:ext cx="4288320" cy="55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" y="1076094"/>
            <a:ext cx="5699567" cy="4334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45" y="1076094"/>
            <a:ext cx="4281138" cy="55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27729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Questions?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24" y="1597865"/>
            <a:ext cx="3919254" cy="44747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u="sng" dirty="0" smtClean="0"/>
              <a:t>Visit us at: fnai.org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Email contact: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Chad Anderson   </a:t>
            </a:r>
          </a:p>
          <a:p>
            <a:pPr marL="457200" indent="0">
              <a:buNone/>
            </a:pPr>
            <a:r>
              <a:rPr lang="en-US" sz="2000" dirty="0" smtClean="0"/>
              <a:t>canderson@fnai.fsu.edu</a:t>
            </a:r>
          </a:p>
          <a:p>
            <a:pPr marL="0" indent="0">
              <a:buNone/>
            </a:pPr>
            <a:r>
              <a:rPr lang="en-US" sz="2000" dirty="0" smtClean="0"/>
              <a:t>Dexter Sowell</a:t>
            </a:r>
          </a:p>
          <a:p>
            <a:pPr marL="457200" indent="0">
              <a:buNone/>
            </a:pPr>
            <a:r>
              <a:rPr lang="en-US" sz="2000" dirty="0" smtClean="0"/>
              <a:t>dsowell@fnai.fsu.edu</a:t>
            </a:r>
          </a:p>
          <a:p>
            <a:pPr marL="0" indent="0">
              <a:buNone/>
            </a:pPr>
            <a:r>
              <a:rPr lang="en-US" sz="2000" dirty="0" smtClean="0"/>
              <a:t>Frank Price </a:t>
            </a:r>
          </a:p>
          <a:p>
            <a:pPr marL="457200" indent="0">
              <a:buNone/>
            </a:pPr>
            <a:r>
              <a:rPr lang="en-US" sz="2000" dirty="0" smtClean="0"/>
              <a:t>fprice@fnai.fsu.edu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031" y="3835238"/>
            <a:ext cx="933450" cy="1190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Example…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find some Cogon..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2624138" y="3504516"/>
            <a:ext cx="977900" cy="92075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1771650" y="2872692"/>
            <a:ext cx="3556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1539875" y="4129881"/>
            <a:ext cx="4318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1562100" y="3742531"/>
            <a:ext cx="419100" cy="3683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60500" y="2667000"/>
            <a:ext cx="2692400" cy="191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21176" y="2471688"/>
            <a:ext cx="153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ac</a:t>
            </a:r>
          </a:p>
          <a:p>
            <a:endParaRPr lang="en-US" dirty="0"/>
          </a:p>
          <a:p>
            <a:r>
              <a:rPr lang="en-US" dirty="0" smtClean="0"/>
              <a:t>50-75% Cover class live + dead</a:t>
            </a:r>
          </a:p>
          <a:p>
            <a:endParaRPr lang="en-US" dirty="0"/>
          </a:p>
          <a:p>
            <a:r>
              <a:rPr lang="en-US" dirty="0" smtClean="0"/>
              <a:t>25-50 live</a:t>
            </a:r>
          </a:p>
          <a:p>
            <a:endParaRPr lang="en-US" dirty="0"/>
          </a:p>
        </p:txBody>
      </p:sp>
      <p:sp>
        <p:nvSpPr>
          <p:cNvPr id="10" name="Explosion 1 9"/>
          <p:cNvSpPr/>
          <p:nvPr/>
        </p:nvSpPr>
        <p:spPr>
          <a:xfrm>
            <a:off x="1982788" y="3580319"/>
            <a:ext cx="419100" cy="3683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2247107" y="2682190"/>
            <a:ext cx="977900" cy="92075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/>
          <p:cNvSpPr/>
          <p:nvPr/>
        </p:nvSpPr>
        <p:spPr>
          <a:xfrm>
            <a:off x="1788319" y="3944541"/>
            <a:ext cx="3556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/>
          <p:cNvSpPr/>
          <p:nvPr/>
        </p:nvSpPr>
        <p:spPr>
          <a:xfrm>
            <a:off x="2401888" y="4228416"/>
            <a:ext cx="355600" cy="3937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3571876" y="4183281"/>
            <a:ext cx="3556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3333353" y="2748181"/>
            <a:ext cx="355600" cy="3937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81675" y="322263"/>
            <a:ext cx="6410325" cy="2000250"/>
            <a:chOff x="5781675" y="322263"/>
            <a:chExt cx="6410325" cy="20002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675" y="322263"/>
              <a:ext cx="6410325" cy="20002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5530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996612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389467" y="2666999"/>
            <a:ext cx="3763433" cy="3420259"/>
            <a:chOff x="389467" y="2666999"/>
            <a:chExt cx="3763433" cy="3420259"/>
          </a:xfrm>
        </p:grpSpPr>
        <p:sp>
          <p:nvSpPr>
            <p:cNvPr id="22" name="Explosion 1 21"/>
            <p:cNvSpPr/>
            <p:nvPr/>
          </p:nvSpPr>
          <p:spPr>
            <a:xfrm>
              <a:off x="1539875" y="4129881"/>
              <a:ext cx="431800" cy="393700"/>
            </a:xfrm>
            <a:prstGeom prst="irregularSeal1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9467" y="2666999"/>
              <a:ext cx="3763433" cy="3420259"/>
              <a:chOff x="1460500" y="2667000"/>
              <a:chExt cx="2692400" cy="1955116"/>
            </a:xfrm>
          </p:grpSpPr>
          <p:sp>
            <p:nvSpPr>
              <p:cNvPr id="24" name="Explosion 1 23"/>
              <p:cNvSpPr/>
              <p:nvPr/>
            </p:nvSpPr>
            <p:spPr>
              <a:xfrm>
                <a:off x="2624138" y="3504516"/>
                <a:ext cx="977900" cy="920750"/>
              </a:xfrm>
              <a:prstGeom prst="irregularSeal1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xplosion 1 24"/>
              <p:cNvSpPr/>
              <p:nvPr/>
            </p:nvSpPr>
            <p:spPr>
              <a:xfrm>
                <a:off x="1771650" y="2872692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xplosion 1 25"/>
              <p:cNvSpPr/>
              <p:nvPr/>
            </p:nvSpPr>
            <p:spPr>
              <a:xfrm>
                <a:off x="1562100" y="3742531"/>
                <a:ext cx="419100" cy="368300"/>
              </a:xfrm>
              <a:prstGeom prst="irregularSeal1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460500" y="2667000"/>
                <a:ext cx="2692400" cy="19177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xplosion 1 27"/>
              <p:cNvSpPr/>
              <p:nvPr/>
            </p:nvSpPr>
            <p:spPr>
              <a:xfrm>
                <a:off x="1982788" y="3580319"/>
                <a:ext cx="419100" cy="368300"/>
              </a:xfrm>
              <a:prstGeom prst="irregularSeal1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xplosion 1 28"/>
              <p:cNvSpPr/>
              <p:nvPr/>
            </p:nvSpPr>
            <p:spPr>
              <a:xfrm>
                <a:off x="2247107" y="2682190"/>
                <a:ext cx="977900" cy="92075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xplosion 1 29"/>
              <p:cNvSpPr/>
              <p:nvPr/>
            </p:nvSpPr>
            <p:spPr>
              <a:xfrm>
                <a:off x="1788319" y="394454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xplosion 1 30"/>
              <p:cNvSpPr/>
              <p:nvPr/>
            </p:nvSpPr>
            <p:spPr>
              <a:xfrm>
                <a:off x="2401888" y="4228416"/>
                <a:ext cx="355600" cy="393700"/>
              </a:xfrm>
              <a:prstGeom prst="irregularSeal1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xplosion 1 31"/>
              <p:cNvSpPr/>
              <p:nvPr/>
            </p:nvSpPr>
            <p:spPr>
              <a:xfrm>
                <a:off x="3571876" y="4183281"/>
                <a:ext cx="355600" cy="393700"/>
              </a:xfrm>
              <a:prstGeom prst="irregularSeal1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xplosion 1 32"/>
              <p:cNvSpPr/>
              <p:nvPr/>
            </p:nvSpPr>
            <p:spPr>
              <a:xfrm>
                <a:off x="3333353" y="2748181"/>
                <a:ext cx="355600" cy="393700"/>
              </a:xfrm>
              <a:prstGeom prst="irregularSeal1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31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Example…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find some Cogon..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2624138" y="3504516"/>
            <a:ext cx="977900" cy="92075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1771650" y="2872692"/>
            <a:ext cx="3556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1539875" y="4129881"/>
            <a:ext cx="4318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1562100" y="3742531"/>
            <a:ext cx="419100" cy="3683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60500" y="2667000"/>
            <a:ext cx="2692400" cy="191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21176" y="2471688"/>
            <a:ext cx="153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ac</a:t>
            </a:r>
          </a:p>
          <a:p>
            <a:endParaRPr lang="en-US" dirty="0"/>
          </a:p>
          <a:p>
            <a:r>
              <a:rPr lang="en-US" dirty="0" smtClean="0"/>
              <a:t>50-75% Cover class live + dead</a:t>
            </a:r>
          </a:p>
          <a:p>
            <a:endParaRPr lang="en-US" dirty="0"/>
          </a:p>
          <a:p>
            <a:r>
              <a:rPr lang="en-US" dirty="0" smtClean="0"/>
              <a:t>25-50 live</a:t>
            </a:r>
          </a:p>
          <a:p>
            <a:endParaRPr lang="en-US" dirty="0"/>
          </a:p>
        </p:txBody>
      </p:sp>
      <p:sp>
        <p:nvSpPr>
          <p:cNvPr id="10" name="Explosion 1 9"/>
          <p:cNvSpPr/>
          <p:nvPr/>
        </p:nvSpPr>
        <p:spPr>
          <a:xfrm>
            <a:off x="1982788" y="3580319"/>
            <a:ext cx="419100" cy="3683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2247107" y="2682190"/>
            <a:ext cx="977900" cy="92075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/>
          <p:cNvSpPr/>
          <p:nvPr/>
        </p:nvSpPr>
        <p:spPr>
          <a:xfrm>
            <a:off x="1788319" y="3944541"/>
            <a:ext cx="3556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/>
          <p:cNvSpPr/>
          <p:nvPr/>
        </p:nvSpPr>
        <p:spPr>
          <a:xfrm>
            <a:off x="2401888" y="4228416"/>
            <a:ext cx="355600" cy="3937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/>
          <p:cNvSpPr/>
          <p:nvPr/>
        </p:nvSpPr>
        <p:spPr>
          <a:xfrm>
            <a:off x="3571876" y="4183281"/>
            <a:ext cx="355600" cy="3937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3333353" y="2748181"/>
            <a:ext cx="355600" cy="39370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781675" y="322263"/>
            <a:ext cx="6410325" cy="6296787"/>
            <a:chOff x="5781675" y="322263"/>
            <a:chExt cx="6410325" cy="62967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675" y="322263"/>
              <a:ext cx="6410325" cy="20002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204" y="2788773"/>
              <a:ext cx="847725" cy="10668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5530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996612" y="527050"/>
              <a:ext cx="714375" cy="1590675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242" y="2571732"/>
              <a:ext cx="581025" cy="17907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65" y="2717117"/>
              <a:ext cx="1276350" cy="7048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7728" y="3253581"/>
              <a:ext cx="1247775" cy="85725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4534" y="2552682"/>
              <a:ext cx="619125" cy="18097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7648" y="3253581"/>
              <a:ext cx="371475" cy="2762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1828" y="4637275"/>
              <a:ext cx="5260565" cy="1981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2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Trackinator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5" y="1270000"/>
            <a:ext cx="7753345" cy="50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Trackinator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5" y="1270000"/>
            <a:ext cx="7753345" cy="5096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631" y="452338"/>
            <a:ext cx="3199202" cy="61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Trackinator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055" y="1270000"/>
            <a:ext cx="7955685" cy="51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FNAI BUFFER TRACK TOOL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68" y="1563769"/>
            <a:ext cx="6891943" cy="50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GIS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225" y="1500663"/>
            <a:ext cx="5084885" cy="48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FrankP\Local Settings\Temporary Internet Files\Content.IE5\I5ZHRQJ3\MCj0340364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738" y="2486026"/>
            <a:ext cx="2070763" cy="350202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-483524" y="533401"/>
            <a:ext cx="77724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/>
          <a:lstStyle/>
          <a:p>
            <a:pPr lvl="1" indent="-45720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/>
              </a:rPr>
              <a:t>The Value of Monitoring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ara" panose="020E05020303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69" y="1600201"/>
            <a:ext cx="4921542" cy="46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Exercise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486" y="1448744"/>
            <a:ext cx="5369729" cy="50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to ID Plant affected by Herbicide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214" y="1930400"/>
            <a:ext cx="6141388" cy="4582972"/>
          </a:xfrm>
          <a:prstGeom prst="rect">
            <a:avLst/>
          </a:prstGeom>
        </p:spPr>
      </p:pic>
      <p:sp>
        <p:nvSpPr>
          <p:cNvPr id="6" name="AutoShape 6" descr="Image result for herbicide effects plant post treat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stages of decline?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0606"/>
            <a:ext cx="11384037" cy="786537"/>
          </a:xfrm>
        </p:spPr>
        <p:txBody>
          <a:bodyPr/>
          <a:lstStyle/>
          <a:p>
            <a:r>
              <a:rPr lang="en-US" dirty="0" smtClean="0"/>
              <a:t>Newest growth (branch tip/twigs, newest leaves) die first</a:t>
            </a:r>
          </a:p>
          <a:p>
            <a:pPr lvl="1"/>
            <a:r>
              <a:rPr lang="en-US" dirty="0" smtClean="0"/>
              <a:t>Time frames for each picture is </a:t>
            </a:r>
            <a:r>
              <a:rPr lang="en-US" dirty="0"/>
              <a:t>Weeks After Treatment (WAT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24" t="9788" r="31511" b="47785"/>
          <a:stretch/>
        </p:blipFill>
        <p:spPr>
          <a:xfrm>
            <a:off x="0" y="2971800"/>
            <a:ext cx="291465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42" t="26862" r="39259" b="43227"/>
          <a:stretch/>
        </p:blipFill>
        <p:spPr>
          <a:xfrm rot="5400000">
            <a:off x="2382293" y="3504157"/>
            <a:ext cx="3886200" cy="2821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275" y="782367"/>
            <a:ext cx="4556725" cy="6075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" y="6393377"/>
            <a:ext cx="2914649" cy="46166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5271" y="6393374"/>
            <a:ext cx="4556729" cy="46166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~2-4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4647" y="6393375"/>
            <a:ext cx="2821486" cy="46166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3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stages of decline?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0606"/>
            <a:ext cx="11384037" cy="97522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Newest growth (branch tip/twigs, newest leaves) die first</a:t>
            </a:r>
          </a:p>
          <a:p>
            <a:r>
              <a:rPr lang="en-US" dirty="0" smtClean="0"/>
              <a:t>Other leaves begin to discolor (but still green tinted), may hold their shape; cambium green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72" r="43492" b="684"/>
          <a:stretch/>
        </p:blipFill>
        <p:spPr>
          <a:xfrm rot="5400000">
            <a:off x="-462018" y="3457575"/>
            <a:ext cx="3886200" cy="2914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8" y="6396335"/>
            <a:ext cx="2914649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&gt;8.5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8" t="9741" r="1867"/>
          <a:stretch/>
        </p:blipFill>
        <p:spPr>
          <a:xfrm rot="5400000">
            <a:off x="2452631" y="3457575"/>
            <a:ext cx="3886200" cy="2914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8406" y="6396335"/>
            <a:ext cx="2914650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58" t="22205" r="24920" b="2734"/>
          <a:stretch/>
        </p:blipFill>
        <p:spPr>
          <a:xfrm>
            <a:off x="5853056" y="2971800"/>
            <a:ext cx="2914650" cy="3886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41176" y="6396335"/>
            <a:ext cx="2954481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logs.ifas.ufl.edu/pinellasco/files/2008/02/green-cambiu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8859" r="21820" b="13004"/>
          <a:stretch/>
        </p:blipFill>
        <p:spPr bwMode="auto">
          <a:xfrm rot="16200000">
            <a:off x="8788227" y="345757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6" t="2169" r="15767" b="2169"/>
          <a:stretch/>
        </p:blipFill>
        <p:spPr>
          <a:xfrm rot="5400000">
            <a:off x="8281931" y="3457576"/>
            <a:ext cx="3886200" cy="291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stages of decline?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0606"/>
            <a:ext cx="11384037" cy="1581194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Newest growth (branch tip/twigs, newest leaves) die first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Other leaves begin to discolor (but still green tinted), may hold ‘shape’; cambium green</a:t>
            </a:r>
          </a:p>
          <a:p>
            <a:r>
              <a:rPr lang="en-US" dirty="0" smtClean="0"/>
              <a:t>Leaves further discolored, loss of shape (droop, shrivel/warp); cambium discolored</a:t>
            </a:r>
          </a:p>
          <a:p>
            <a:r>
              <a:rPr lang="en-US" dirty="0" smtClean="0"/>
              <a:t>Leaves brown, crispy; cambium dead and no longer green; leaves &amp; fruits still present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74" r="14176"/>
          <a:stretch/>
        </p:blipFill>
        <p:spPr>
          <a:xfrm>
            <a:off x="0" y="2971800"/>
            <a:ext cx="291465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882" y="6396334"/>
            <a:ext cx="2914649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52" r="10648"/>
          <a:stretch/>
        </p:blipFill>
        <p:spPr>
          <a:xfrm rot="5400000">
            <a:off x="5367281" y="3457575"/>
            <a:ext cx="3886200" cy="29146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53056" y="6396335"/>
            <a:ext cx="5829300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&gt;23.5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674" y="2971800"/>
            <a:ext cx="2914650" cy="3886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7304" y="6407220"/>
            <a:ext cx="2931390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5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638076"/>
            <a:ext cx="8466667" cy="1680352"/>
          </a:xfrm>
        </p:spPr>
        <p:txBody>
          <a:bodyPr/>
          <a:lstStyle/>
          <a:p>
            <a:r>
              <a:rPr lang="en-US" dirty="0" smtClean="0"/>
              <a:t>Herbaceous vs. Woody species</a:t>
            </a:r>
          </a:p>
          <a:p>
            <a:pPr lvl="1"/>
            <a:r>
              <a:rPr lang="en-US" dirty="0"/>
              <a:t>Herbaceous species usually show good curing by 6-8 </a:t>
            </a:r>
            <a:r>
              <a:rPr lang="en-US" dirty="0" smtClean="0"/>
              <a:t>WAT</a:t>
            </a:r>
            <a:endParaRPr lang="en-US" dirty="0"/>
          </a:p>
          <a:p>
            <a:pPr lvl="1"/>
            <a:r>
              <a:rPr lang="en-US" dirty="0" smtClean="0"/>
              <a:t>Woody </a:t>
            </a:r>
            <a:r>
              <a:rPr lang="en-US" dirty="0"/>
              <a:t>species can show discolored or deformed leaves at 6 </a:t>
            </a:r>
            <a:r>
              <a:rPr lang="en-US" dirty="0" smtClean="0"/>
              <a:t>WAT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0" t="38667" r="48268"/>
          <a:stretch/>
        </p:blipFill>
        <p:spPr>
          <a:xfrm>
            <a:off x="5349" y="3438818"/>
            <a:ext cx="294764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8" y="6406153"/>
            <a:ext cx="2947639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06"/>
          <a:stretch/>
        </p:blipFill>
        <p:spPr>
          <a:xfrm>
            <a:off x="5723364" y="3438818"/>
            <a:ext cx="2660639" cy="3429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0480" y="4175419"/>
            <a:ext cx="799928" cy="1353248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21860" y="3756496"/>
            <a:ext cx="3432631" cy="2770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46267" y="2999452"/>
            <a:ext cx="4847771" cy="2869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820" y="3636521"/>
            <a:ext cx="1328951" cy="22084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2985" y="6396336"/>
            <a:ext cx="2770379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&gt;6.5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487" y="2012039"/>
            <a:ext cx="2869324" cy="4855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71649" y="6406152"/>
            <a:ext cx="2612354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&gt;10.5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0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5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71800"/>
            <a:ext cx="2601778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1950"/>
            <a:ext cx="8596668" cy="1320800"/>
          </a:xfrm>
        </p:spPr>
        <p:txBody>
          <a:bodyPr/>
          <a:lstStyle/>
          <a:p>
            <a:r>
              <a:rPr lang="en-US" dirty="0" smtClean="0"/>
              <a:t>Woody Species Treatments: </a:t>
            </a:r>
            <a:r>
              <a:rPr lang="en-US" u="sng" dirty="0" smtClean="0"/>
              <a:t>cut-stump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vs. hack-n-squirt &amp; basal bark</a:t>
            </a:r>
          </a:p>
          <a:p>
            <a:pPr lvl="1"/>
            <a:r>
              <a:rPr lang="en-US" dirty="0" smtClean="0"/>
              <a:t>Cut-stump has no ‘curing’ stage</a:t>
            </a:r>
          </a:p>
          <a:p>
            <a:pPr lvl="1"/>
            <a:r>
              <a:rPr lang="en-US" dirty="0" smtClean="0"/>
              <a:t>Delay inspection to 10-12 WAT to allow for stump sprouting to be checked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2601777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&gt;8.5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429" y="2971800"/>
            <a:ext cx="2914650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16429" y="6396335"/>
            <a:ext cx="2914649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779" y="2971800"/>
            <a:ext cx="2914650" cy="388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01778" y="6396335"/>
            <a:ext cx="2914650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45304" y="3457575"/>
            <a:ext cx="3886200" cy="2914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1079" y="6396335"/>
            <a:ext cx="2914650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&gt;17.5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32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299" y="2982350"/>
            <a:ext cx="51816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7" t="13978" r="387" b="6759"/>
          <a:stretch/>
        </p:blipFill>
        <p:spPr>
          <a:xfrm rot="5400000">
            <a:off x="-485775" y="3462850"/>
            <a:ext cx="3886200" cy="291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611950"/>
            <a:ext cx="10286335" cy="1320800"/>
          </a:xfrm>
        </p:spPr>
        <p:txBody>
          <a:bodyPr/>
          <a:lstStyle/>
          <a:p>
            <a:r>
              <a:rPr lang="en-US" dirty="0" smtClean="0"/>
              <a:t>Woody Species Treatments: </a:t>
            </a:r>
            <a:r>
              <a:rPr lang="en-US" dirty="0">
                <a:solidFill>
                  <a:schemeClr val="tx1"/>
                </a:solidFill>
              </a:rPr>
              <a:t>cut-stump vs. </a:t>
            </a:r>
            <a:r>
              <a:rPr lang="en-US" u="sng" dirty="0"/>
              <a:t>hack-n-squirt</a:t>
            </a:r>
            <a:r>
              <a:rPr lang="en-US" dirty="0"/>
              <a:t> &amp; basal bark</a:t>
            </a:r>
          </a:p>
          <a:p>
            <a:pPr lvl="1"/>
            <a:r>
              <a:rPr lang="en-US" dirty="0" smtClean="0"/>
              <a:t>Hack-n-squirt and basal bark take time to cure (herbicide uptake into plant)</a:t>
            </a:r>
          </a:p>
          <a:p>
            <a:pPr lvl="1"/>
            <a:r>
              <a:rPr lang="en-US" dirty="0"/>
              <a:t>Delay inspection to </a:t>
            </a:r>
            <a:r>
              <a:rPr lang="en-US" dirty="0" smtClean="0"/>
              <a:t>6-12 WAT: check for stump sprouts, defoliation/foliar curing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6396335"/>
            <a:ext cx="2914650" cy="46166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 WAT H-n-S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4591" y="6406885"/>
            <a:ext cx="5119078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&gt;6.5 WAT H-n-S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5844591" y="5029200"/>
            <a:ext cx="1371600" cy="1828800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87" r="30544"/>
          <a:stretch/>
        </p:blipFill>
        <p:spPr>
          <a:xfrm>
            <a:off x="2914650" y="2971800"/>
            <a:ext cx="292069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" t="1129" r="24775" b="-1129"/>
          <a:stretch/>
        </p:blipFill>
        <p:spPr>
          <a:xfrm rot="5400000">
            <a:off x="5333115" y="3462850"/>
            <a:ext cx="3886200" cy="2914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02" t="-212" r="17748" b="212"/>
          <a:stretch/>
        </p:blipFill>
        <p:spPr>
          <a:xfrm>
            <a:off x="0" y="297707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1950"/>
            <a:ext cx="9638974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Woody Species Treatments: </a:t>
            </a:r>
            <a:r>
              <a:rPr lang="en-US" dirty="0">
                <a:solidFill>
                  <a:schemeClr val="tx1"/>
                </a:solidFill>
              </a:rPr>
              <a:t>cut-stump vs. hack-n-squirt </a:t>
            </a:r>
            <a:r>
              <a:rPr lang="en-US" dirty="0"/>
              <a:t>&amp; </a:t>
            </a:r>
            <a:r>
              <a:rPr lang="en-US" u="sng" dirty="0"/>
              <a:t>basal bark</a:t>
            </a:r>
          </a:p>
          <a:p>
            <a:pPr lvl="1"/>
            <a:r>
              <a:rPr lang="en-US" dirty="0" smtClean="0"/>
              <a:t>Hack-n-squirt and basal bark take time to cure (herbicide uptake into plant)</a:t>
            </a:r>
          </a:p>
          <a:p>
            <a:pPr lvl="1"/>
            <a:r>
              <a:rPr lang="en-US" dirty="0"/>
              <a:t>Delay inspection to </a:t>
            </a:r>
            <a:r>
              <a:rPr lang="en-US" dirty="0" smtClean="0"/>
              <a:t>6-12 </a:t>
            </a:r>
            <a:r>
              <a:rPr lang="en-US" dirty="0"/>
              <a:t>6-12 WAT: check for stump sprouts, defoliation/foliar curing  </a:t>
            </a:r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/>
        </p:blipFill>
        <p:spPr>
          <a:xfrm>
            <a:off x="2914650" y="2977075"/>
            <a:ext cx="2914650" cy="388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401610"/>
            <a:ext cx="5829300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&gt;6.5 WAT BB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7"/>
          <a:stretch/>
        </p:blipFill>
        <p:spPr>
          <a:xfrm rot="5400000">
            <a:off x="8258176" y="3462850"/>
            <a:ext cx="3886200" cy="2914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9300" y="6393378"/>
            <a:ext cx="5818891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&gt;12 WAT BB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9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69999"/>
            <a:ext cx="6378277" cy="16958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Exceptions: active vs. slow metabolic rates</a:t>
            </a:r>
          </a:p>
          <a:p>
            <a:pPr lvl="1"/>
            <a:r>
              <a:rPr lang="en-US" dirty="0" smtClean="0"/>
              <a:t>Some species take up herbicide slowly</a:t>
            </a:r>
          </a:p>
          <a:p>
            <a:pPr lvl="2"/>
            <a:r>
              <a:rPr lang="en-US" dirty="0" smtClean="0"/>
              <a:t>Tuberous sword fern (</a:t>
            </a:r>
            <a:r>
              <a:rPr lang="en-US" i="1" dirty="0" smtClean="0"/>
              <a:t>Nephrolepis cordifolia</a:t>
            </a:r>
            <a:r>
              <a:rPr lang="en-US" dirty="0" smtClean="0"/>
              <a:t>) in shade vs. sun</a:t>
            </a:r>
          </a:p>
          <a:p>
            <a:pPr lvl="2"/>
            <a:r>
              <a:rPr lang="en-US" dirty="0" smtClean="0"/>
              <a:t>Can inspect 6 WAT: check for treatment coverage, not control</a:t>
            </a:r>
          </a:p>
          <a:p>
            <a:pPr lvl="2"/>
            <a:r>
              <a:rPr lang="en-US" dirty="0" smtClean="0"/>
              <a:t>Control </a:t>
            </a:r>
            <a:r>
              <a:rPr lang="en-US" dirty="0"/>
              <a:t>may be 3-6 months away.</a:t>
            </a:r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2" t="-108" r="17792" b="65"/>
          <a:stretch/>
        </p:blipFill>
        <p:spPr>
          <a:xfrm>
            <a:off x="0" y="2971800"/>
            <a:ext cx="2914650" cy="3886200"/>
          </a:xfrm>
          <a:prstGeom prst="rect">
            <a:avLst/>
          </a:prstGeom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0" y="4681721"/>
            <a:ext cx="460634" cy="614179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650" y="2971800"/>
            <a:ext cx="2914650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5110" y="2971800"/>
            <a:ext cx="291465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209" y="6393377"/>
            <a:ext cx="168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&gt;7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522" y="6356171"/>
            <a:ext cx="168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&gt;7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760" y="2968842"/>
            <a:ext cx="5834743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3705" y="6379615"/>
            <a:ext cx="168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6823736" y="2955081"/>
            <a:ext cx="1062353" cy="1484086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611" y="10803"/>
            <a:ext cx="5143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3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867400" cy="4916977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800" dirty="0" smtClean="0"/>
              <a:t>The dilemma…</a:t>
            </a:r>
            <a:endParaRPr lang="en-US" sz="3800" dirty="0"/>
          </a:p>
          <a:p>
            <a:r>
              <a:rPr lang="en-US" sz="3800" b="1" dirty="0" smtClean="0"/>
              <a:t>Systematic random sampling </a:t>
            </a:r>
            <a:r>
              <a:rPr lang="en-US" sz="3800" dirty="0" smtClean="0"/>
              <a:t>takes too much time and can be expensive, but has the most credibility.</a:t>
            </a:r>
            <a:endParaRPr lang="en-US" sz="3800" dirty="0"/>
          </a:p>
          <a:p>
            <a:r>
              <a:rPr lang="en-US" sz="3800" b="1" dirty="0" smtClean="0"/>
              <a:t>Casual observations </a:t>
            </a:r>
            <a:r>
              <a:rPr lang="en-US" sz="3800" dirty="0" smtClean="0"/>
              <a:t>are likely to be </a:t>
            </a:r>
            <a:r>
              <a:rPr lang="en-US" sz="3800" i="1" dirty="0" smtClean="0"/>
              <a:t>too biased</a:t>
            </a:r>
            <a:r>
              <a:rPr lang="en-US" sz="3800" dirty="0" smtClean="0"/>
              <a:t>, not reliable, not repeatable,  or not “court-worthy” but is rapid way to assess some known problem areas.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Documents and Settings\FrankP\Local Settings\Temporary Internet Files\Content.IE5\I5ZHRQJ3\MCj0340364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738" y="2486026"/>
            <a:ext cx="2070763" cy="350202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-949036" y="533401"/>
            <a:ext cx="77724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/>
          <a:lstStyle/>
          <a:p>
            <a:pPr lvl="1" indent="-45720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/>
              </a:rPr>
              <a:t>Level of Monitoring?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ara" panose="020E05020303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2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60585"/>
            <a:ext cx="8596668" cy="1782187"/>
          </a:xfrm>
        </p:spPr>
        <p:txBody>
          <a:bodyPr/>
          <a:lstStyle/>
          <a:p>
            <a:r>
              <a:rPr lang="en-US" dirty="0"/>
              <a:t>Exceptions: active vs. slow metabolic rates</a:t>
            </a:r>
          </a:p>
          <a:p>
            <a:pPr lvl="1"/>
            <a:r>
              <a:rPr lang="en-US" dirty="0" smtClean="0"/>
              <a:t>Some species take up herbicide slowly</a:t>
            </a:r>
          </a:p>
          <a:p>
            <a:pPr lvl="2"/>
            <a:r>
              <a:rPr lang="en-US" dirty="0" smtClean="0"/>
              <a:t>Coral ardisia (</a:t>
            </a:r>
            <a:r>
              <a:rPr lang="en-US" i="1" dirty="0" smtClean="0"/>
              <a:t>Ardisia crenata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Timing of inspection: Inspect as if treatment were Cut Stump/H-n-S/Basal bark (6-12 WAT)</a:t>
            </a:r>
          </a:p>
          <a:p>
            <a:pPr lvl="2"/>
            <a:r>
              <a:rPr lang="en-US" dirty="0" smtClean="0"/>
              <a:t>Check for treatment coverage, not control efficacy. Control may be 3-6 months away.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58174" y="3479346"/>
            <a:ext cx="3886200" cy="291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/>
        </p:blipFill>
        <p:spPr>
          <a:xfrm rot="10800000">
            <a:off x="0" y="2971800"/>
            <a:ext cx="2914650" cy="388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28876" y="3457575"/>
            <a:ext cx="3886200" cy="2914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00" y="2986314"/>
            <a:ext cx="291465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6425363"/>
            <a:ext cx="11658600" cy="46166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inspect?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15" t="10159" r="30218" b="11323"/>
          <a:stretch/>
        </p:blipFill>
        <p:spPr>
          <a:xfrm>
            <a:off x="0" y="2971800"/>
            <a:ext cx="291465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650" y="2971800"/>
            <a:ext cx="2914650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299" y="2971800"/>
            <a:ext cx="2914650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3949" y="2971800"/>
            <a:ext cx="291465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96335"/>
            <a:ext cx="11658600" cy="46166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77334" y="1160585"/>
            <a:ext cx="8596668" cy="1782187"/>
          </a:xfrm>
        </p:spPr>
        <p:txBody>
          <a:bodyPr/>
          <a:lstStyle/>
          <a:p>
            <a:r>
              <a:rPr lang="en-US" dirty="0"/>
              <a:t>Exceptions: active vs. slow metabolic rates</a:t>
            </a:r>
          </a:p>
          <a:p>
            <a:pPr lvl="1"/>
            <a:r>
              <a:rPr lang="en-US" dirty="0" smtClean="0"/>
              <a:t>Some species take up herbicide slowly</a:t>
            </a:r>
          </a:p>
          <a:p>
            <a:pPr lvl="2"/>
            <a:r>
              <a:rPr lang="en-US" dirty="0" smtClean="0"/>
              <a:t>Coral ardisia (</a:t>
            </a:r>
            <a:r>
              <a:rPr lang="en-US" i="1" dirty="0" smtClean="0"/>
              <a:t>Ardisia crenata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Timing of inspection: Inspect as if treatment were Cut Stump/H-n-S/Basal bark (6-12 WAT)</a:t>
            </a:r>
          </a:p>
          <a:p>
            <a:pPr lvl="2"/>
            <a:r>
              <a:rPr lang="en-US" dirty="0" smtClean="0"/>
              <a:t>Check for treatment coverage, not control efficacy. Control may be 3-6 months away.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415319" cy="1320800"/>
          </a:xfrm>
        </p:spPr>
        <p:txBody>
          <a:bodyPr/>
          <a:lstStyle/>
          <a:p>
            <a:r>
              <a:rPr lang="en-US" dirty="0" smtClean="0"/>
              <a:t>Climbing ferns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66606"/>
            <a:ext cx="9366552" cy="1346787"/>
          </a:xfrm>
        </p:spPr>
        <p:txBody>
          <a:bodyPr/>
          <a:lstStyle/>
          <a:p>
            <a:r>
              <a:rPr lang="en-US" dirty="0" smtClean="0"/>
              <a:t>Differentiate Recent vs. Past treatment</a:t>
            </a:r>
          </a:p>
          <a:p>
            <a:pPr lvl="1"/>
            <a:r>
              <a:rPr lang="en-US" dirty="0" smtClean="0"/>
              <a:t>Recent </a:t>
            </a:r>
            <a:r>
              <a:rPr lang="en-US" dirty="0" err="1" smtClean="0"/>
              <a:t>Tx</a:t>
            </a:r>
            <a:r>
              <a:rPr lang="en-US" dirty="0" smtClean="0"/>
              <a:t>: vines are </a:t>
            </a:r>
            <a:r>
              <a:rPr lang="en-US" i="1" dirty="0" smtClean="0"/>
              <a:t>brown </a:t>
            </a:r>
            <a:r>
              <a:rPr lang="en-US" dirty="0" smtClean="0"/>
              <a:t>and </a:t>
            </a:r>
            <a:r>
              <a:rPr lang="en-US" dirty="0"/>
              <a:t>extremely </a:t>
            </a:r>
            <a:r>
              <a:rPr lang="en-US" dirty="0" smtClean="0"/>
              <a:t>strong, some leaflets </a:t>
            </a:r>
            <a:r>
              <a:rPr lang="en-US" dirty="0"/>
              <a:t>usually still </a:t>
            </a:r>
            <a:r>
              <a:rPr lang="en-US" dirty="0" smtClean="0"/>
              <a:t>attached</a:t>
            </a:r>
          </a:p>
          <a:p>
            <a:pPr lvl="1"/>
            <a:r>
              <a:rPr lang="en-US" dirty="0" smtClean="0"/>
              <a:t>Past </a:t>
            </a:r>
            <a:r>
              <a:rPr lang="en-US" dirty="0" err="1" smtClean="0"/>
              <a:t>Tx</a:t>
            </a:r>
            <a:r>
              <a:rPr lang="en-US" dirty="0" smtClean="0"/>
              <a:t>: vines are </a:t>
            </a:r>
            <a:r>
              <a:rPr lang="en-US" i="1" dirty="0" smtClean="0"/>
              <a:t>gray</a:t>
            </a:r>
            <a:r>
              <a:rPr lang="en-US" dirty="0" smtClean="0"/>
              <a:t>, </a:t>
            </a:r>
            <a:r>
              <a:rPr lang="en-US" dirty="0"/>
              <a:t>vines may have some strength or be </a:t>
            </a:r>
            <a:r>
              <a:rPr lang="en-US" dirty="0" smtClean="0"/>
              <a:t>brittle, </a:t>
            </a:r>
            <a:r>
              <a:rPr lang="en-US" dirty="0"/>
              <a:t>no </a:t>
            </a:r>
            <a:r>
              <a:rPr lang="en-US" dirty="0" smtClean="0"/>
              <a:t>leaflets present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/>
        </p:blipFill>
        <p:spPr>
          <a:xfrm>
            <a:off x="0" y="2990882"/>
            <a:ext cx="291465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6" t="-212" r="52716" b="212"/>
          <a:stretch/>
        </p:blipFill>
        <p:spPr>
          <a:xfrm rot="10800000">
            <a:off x="2914644" y="2990881"/>
            <a:ext cx="2914650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75" t="2823" r="11507" b="43548"/>
          <a:stretch/>
        </p:blipFill>
        <p:spPr>
          <a:xfrm>
            <a:off x="5829295" y="2990882"/>
            <a:ext cx="2914650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27" t="34128" r="17035" b="19761"/>
          <a:stretch/>
        </p:blipFill>
        <p:spPr>
          <a:xfrm>
            <a:off x="8743950" y="2990882"/>
            <a:ext cx="2914650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15417"/>
            <a:ext cx="2914647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&gt;4.5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9297" y="6415417"/>
            <a:ext cx="2914649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4647" y="6415417"/>
            <a:ext cx="2914645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&gt;52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3939" y="6415417"/>
            <a:ext cx="2914654" cy="461665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&gt;17.5 WAT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8" r="29653"/>
          <a:stretch/>
        </p:blipFill>
        <p:spPr>
          <a:xfrm rot="5400000">
            <a:off x="9521653" y="-381000"/>
            <a:ext cx="2286000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73653" y="-381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5412"/>
          </a:xfrm>
        </p:spPr>
        <p:txBody>
          <a:bodyPr/>
          <a:lstStyle/>
          <a:p>
            <a:r>
              <a:rPr lang="en-US" dirty="0" smtClean="0"/>
              <a:t>Sub-lethal effects of herbicide on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5012"/>
            <a:ext cx="8596668" cy="1229243"/>
          </a:xfrm>
        </p:spPr>
        <p:txBody>
          <a:bodyPr/>
          <a:lstStyle/>
          <a:p>
            <a:r>
              <a:rPr lang="en-US" dirty="0" smtClean="0"/>
              <a:t>Irregular leaf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85775" y="3462850"/>
            <a:ext cx="3886200" cy="291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829" y="2977075"/>
            <a:ext cx="2914650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07" t="21377" r="43797" b="52934"/>
          <a:stretch/>
        </p:blipFill>
        <p:spPr>
          <a:xfrm rot="5400000">
            <a:off x="2425405" y="3462850"/>
            <a:ext cx="3886200" cy="2914650"/>
          </a:xfrm>
          <a:prstGeom prst="rect">
            <a:avLst/>
          </a:prstGeo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1533524" y="4112365"/>
            <a:ext cx="796925" cy="1031135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401610"/>
            <a:ext cx="5825829" cy="46166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&gt;11 WAT H-n-S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9368" y="6401610"/>
            <a:ext cx="2851111" cy="46166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&gt;9.5 WAT C-S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0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0229"/>
          </a:xfrm>
        </p:spPr>
        <p:txBody>
          <a:bodyPr/>
          <a:lstStyle/>
          <a:p>
            <a:r>
              <a:rPr lang="en-US" dirty="0" smtClean="0"/>
              <a:t>Impact of Inundation on Target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428" y="1452880"/>
            <a:ext cx="6862715" cy="4347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8601" y="6350001"/>
            <a:ext cx="301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G. MacDonald and S. Yuan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13295" cy="798286"/>
          </a:xfrm>
        </p:spPr>
        <p:txBody>
          <a:bodyPr/>
          <a:lstStyle/>
          <a:p>
            <a:r>
              <a:rPr lang="en-US" dirty="0" smtClean="0"/>
              <a:t>Treatment Interval Based on Target Control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68601" y="6350001"/>
            <a:ext cx="301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G. MacDonald and S. Yuan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270" y="1567542"/>
            <a:ext cx="6981825" cy="42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51823"/>
            <a:ext cx="8596668" cy="854217"/>
          </a:xfrm>
        </p:spPr>
        <p:txBody>
          <a:bodyPr>
            <a:normAutofit/>
          </a:bodyPr>
          <a:lstStyle/>
          <a:p>
            <a:r>
              <a:rPr lang="en-US" dirty="0"/>
              <a:t>Expected </a:t>
            </a:r>
            <a:r>
              <a:rPr lang="en-US" dirty="0" smtClean="0"/>
              <a:t>Target Control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072" y="1231588"/>
            <a:ext cx="7105192" cy="494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0476" y="6429619"/>
            <a:ext cx="254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J. </a:t>
            </a:r>
            <a:r>
              <a:rPr lang="en-US" dirty="0" err="1" smtClean="0"/>
              <a:t>Glueckert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Post Treatment Monitoring…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Show of Hands…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Tell us about your program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Describe your exotic plant monitoring?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20640"/>
            <a:ext cx="206654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995" y="3966262"/>
            <a:ext cx="5867400" cy="236112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BUT, there is a middle ground and it doesn’t have to take long to be complicated to get you the information you need!</a:t>
            </a:r>
            <a:endParaRPr lang="en-US" sz="2800" dirty="0"/>
          </a:p>
        </p:txBody>
      </p:sp>
      <p:pic>
        <p:nvPicPr>
          <p:cNvPr id="4" name="Picture 2" descr="C:\Documents and Settings\FrankP\Local Settings\Temporary Internet Files\Content.IE5\I5ZHRQJ3\MCj0340364000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738" y="2486026"/>
            <a:ext cx="2070763" cy="350202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-949036" y="533401"/>
            <a:ext cx="77724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/>
          <a:lstStyle/>
          <a:p>
            <a:pPr lvl="1" indent="-45720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/>
              </a:rPr>
              <a:t>Level of Monitoring?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ara" panose="020E05020303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929" y="2486026"/>
            <a:ext cx="7675814" cy="1302142"/>
            <a:chOff x="743753" y="5057903"/>
            <a:chExt cx="7675814" cy="1302142"/>
          </a:xfrm>
        </p:grpSpPr>
        <p:sp>
          <p:nvSpPr>
            <p:cNvPr id="2" name="Rectangle 1"/>
            <p:cNvSpPr/>
            <p:nvPr/>
          </p:nvSpPr>
          <p:spPr>
            <a:xfrm>
              <a:off x="743753" y="5057903"/>
              <a:ext cx="7408985" cy="1145009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48000">
                  <a:schemeClr val="accent3"/>
                </a:gs>
                <a:gs pos="59000">
                  <a:srgbClr val="FFFF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823" y="5235997"/>
              <a:ext cx="2338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-</a:t>
              </a:r>
              <a:r>
                <a:rPr lang="en-US" dirty="0">
                  <a:solidFill>
                    <a:schemeClr val="bg1"/>
                  </a:solidFill>
                </a:rPr>
                <a:t>h</a:t>
              </a:r>
              <a:r>
                <a:rPr lang="en-US" dirty="0" smtClean="0">
                  <a:solidFill>
                    <a:schemeClr val="bg1"/>
                  </a:solidFill>
                </a:rPr>
                <a:t>igh bias,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-low repeatability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-</a:t>
              </a:r>
              <a:r>
                <a:rPr lang="en-US" dirty="0" smtClean="0">
                  <a:solidFill>
                    <a:schemeClr val="bg1"/>
                  </a:solidFill>
                </a:rPr>
                <a:t>low certainty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80813" y="5159716"/>
              <a:ext cx="23387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-low bias,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-high repeatability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-high certainty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45350" y="1683284"/>
            <a:ext cx="277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AND MONEY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59392" y="2268151"/>
            <a:ext cx="6662057" cy="2340"/>
          </a:xfrm>
          <a:prstGeom prst="straightConnector1">
            <a:avLst/>
          </a:prstGeom>
          <a:ln w="85725" cmpd="sng">
            <a:gradFill>
              <a:gsLst>
                <a:gs pos="0">
                  <a:schemeClr val="accent1">
                    <a:lumMod val="75000"/>
                  </a:schemeClr>
                </a:gs>
                <a:gs pos="47000">
                  <a:srgbClr val="FFFF00"/>
                </a:gs>
                <a:gs pos="64000">
                  <a:schemeClr val="accent1">
                    <a:lumMod val="45000"/>
                    <a:lumOff val="55000"/>
                  </a:schemeClr>
                </a:gs>
                <a:gs pos="100000">
                  <a:schemeClr val="accent5"/>
                </a:gs>
              </a:gsLst>
              <a:lin ang="12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us 13"/>
          <p:cNvSpPr/>
          <p:nvPr/>
        </p:nvSpPr>
        <p:spPr>
          <a:xfrm>
            <a:off x="7098323" y="1683284"/>
            <a:ext cx="451072" cy="369332"/>
          </a:xfrm>
          <a:prstGeom prst="mathPlu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>
            <a:off x="1137405" y="1683284"/>
            <a:ext cx="544590" cy="36933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2038" y="977777"/>
            <a:ext cx="4739786" cy="6319716"/>
          </a:xfrm>
          <a:effectLst>
            <a:softEdge rad="1397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4474958" cy="1320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/>
          <a:lstStyle/>
          <a:p>
            <a:pPr lvl="1" indent="-457200"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/>
              </a:rPr>
              <a:t>Level of Monitoring?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ara" panose="020E05020303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4575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67299" y="972921"/>
            <a:ext cx="4739786" cy="6319716"/>
          </a:xfrm>
          <a:effectLst>
            <a:softEdge rad="1397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4474958" cy="1320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/>
          <a:lstStyle/>
          <a:p>
            <a:pPr lvl="1" indent="-457200"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ndara" panose="020E0502030303020204"/>
              </a:rPr>
              <a:t>Level of Monitoring?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ara" panose="020E0502030303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2321169" y="5152292"/>
            <a:ext cx="2233246" cy="1248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97051" y="1870622"/>
            <a:ext cx="3492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Could be negatively impacting the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Could be wasting FWC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Could be unfair to the contractor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Could be missing opportunities to learn something about one of your main mgmt. actions!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559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%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2758661"/>
          </a:xfrm>
        </p:spPr>
        <p:txBody>
          <a:bodyPr>
            <a:normAutofit/>
          </a:bodyPr>
          <a:lstStyle/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2 Factors</a:t>
            </a:r>
            <a:endParaRPr lang="en-US" sz="3200" dirty="0"/>
          </a:p>
          <a:p>
            <a:r>
              <a:rPr lang="en-US" sz="3200" dirty="0"/>
              <a:t>100% coverage-?</a:t>
            </a:r>
          </a:p>
          <a:p>
            <a:r>
              <a:rPr lang="en-US" sz="3200" dirty="0" smtClean="0"/>
              <a:t>95% control-?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56" y="5119371"/>
            <a:ext cx="2066544" cy="173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" y="3959281"/>
            <a:ext cx="40195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3" y="4557922"/>
            <a:ext cx="11381869" cy="11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5805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462E2F24B5F44D992D91BB16FC4982" ma:contentTypeVersion="19" ma:contentTypeDescription="Create a new document." ma:contentTypeScope="" ma:versionID="e357c8cb1f7142847dd49e5d5b816b70">
  <xsd:schema xmlns:xsd="http://www.w3.org/2001/XMLSchema" xmlns:xs="http://www.w3.org/2001/XMLSchema" xmlns:p="http://schemas.microsoft.com/office/2006/metadata/properties" xmlns:ns2="00684945-d88f-4c9f-923d-759920899312" xmlns:ns3="e5eaa4e6-bc26-4afd-904b-55e7737e462b" targetNamespace="http://schemas.microsoft.com/office/2006/metadata/properties" ma:root="true" ma:fieldsID="80f9581f3fa318a5628946ed9b1d6028" ns2:_="" ns3:_="">
    <xsd:import namespace="00684945-d88f-4c9f-923d-759920899312"/>
    <xsd:import namespace="e5eaa4e6-bc26-4afd-904b-55e7737e46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sortorder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84945-d88f-4c9f-923d-7599208993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78de66-338b-4ec6-8e30-1a68a50e6fdc}" ma:internalName="TaxCatchAll" ma:showField="CatchAllData" ma:web="00684945-d88f-4c9f-923d-7599208993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aa4e6-bc26-4afd-904b-55e7737e4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ortorder" ma:index="12" nillable="true" ma:displayName="sortorder" ma:decimals="1" ma:default="50" ma:internalName="sortorder" ma:percentage="FALSE">
      <xsd:simpleType>
        <xsd:restriction base="dms:Number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6B1465-16AA-4EF3-A13B-32C694002FA4}"/>
</file>

<file path=customXml/itemProps2.xml><?xml version="1.0" encoding="utf-8"?>
<ds:datastoreItem xmlns:ds="http://schemas.openxmlformats.org/officeDocument/2006/customXml" ds:itemID="{B6E812C5-6137-41B8-93B0-9241577498A5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2532</TotalTime>
  <Words>2346</Words>
  <Application>Microsoft Office PowerPoint</Application>
  <PresentationFormat>Widescreen</PresentationFormat>
  <Paragraphs>357</Paragraphs>
  <Slides>58</Slides>
  <Notes>43</Notes>
  <HiddenSlides>26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Candara</vt:lpstr>
      <vt:lpstr>Times New Roman</vt:lpstr>
      <vt:lpstr>Trebuchet MS</vt:lpstr>
      <vt:lpstr>Wingdings 3</vt:lpstr>
      <vt:lpstr>Facet</vt:lpstr>
      <vt:lpstr>Post-Herbicide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of Monitoring?</vt:lpstr>
      <vt:lpstr>Level of Monitoring?</vt:lpstr>
      <vt:lpstr>Determining % Control</vt:lpstr>
      <vt:lpstr>PRE-POST-Treatment Monitoring</vt:lpstr>
      <vt:lpstr>Post Treatment Monitoring</vt:lpstr>
      <vt:lpstr>Post Treatment Monitoring</vt:lpstr>
      <vt:lpstr>Post Treatment Monitoring</vt:lpstr>
      <vt:lpstr>Post Treatment Monitoring</vt:lpstr>
      <vt:lpstr>Post Treatment Monitoring</vt:lpstr>
      <vt:lpstr>Post Treatment Monitoring</vt:lpstr>
      <vt:lpstr>Post Treatment Monitoring</vt:lpstr>
      <vt:lpstr>Post Treatment Monitoring</vt:lpstr>
      <vt:lpstr>Post Treatment Monitoring</vt:lpstr>
      <vt:lpstr>Example…</vt:lpstr>
      <vt:lpstr>Example…</vt:lpstr>
      <vt:lpstr>Example…</vt:lpstr>
      <vt:lpstr>Other examples of monitoring…  1.Can Help YOU prepare for next year.  -map infestations  -spend up front to save later 2.Can be integrated into long term  monitoring plans.   -You can set goals “reduce exotics cover by    50% in 5 years” 3.Can help you locate undetected species  -Contact FNAI or others with botany       expertise for EDRR/Rare plant surveys  </vt:lpstr>
      <vt:lpstr>Mimosa pigra Surveys</vt:lpstr>
      <vt:lpstr>Exotic Grass Surveys</vt:lpstr>
      <vt:lpstr>Exotic Grass Surveys- SWWMA </vt:lpstr>
      <vt:lpstr>Exotic Grass Surveys</vt:lpstr>
      <vt:lpstr>Exotic Grass Surveys</vt:lpstr>
      <vt:lpstr>Exotic Grass Surveys</vt:lpstr>
      <vt:lpstr>Tradescantia fluminensis Survey</vt:lpstr>
      <vt:lpstr>PowerPoint Presentation</vt:lpstr>
      <vt:lpstr>Questions?  </vt:lpstr>
      <vt:lpstr>Example…</vt:lpstr>
      <vt:lpstr>Example…</vt:lpstr>
      <vt:lpstr>Trackinator Example</vt:lpstr>
      <vt:lpstr>Trackinator Example</vt:lpstr>
      <vt:lpstr>Trackinator Example</vt:lpstr>
      <vt:lpstr>FNAI BUFFER TRACK TOOL</vt:lpstr>
      <vt:lpstr>Q GIS TRAINING</vt:lpstr>
      <vt:lpstr>Field Exercise </vt:lpstr>
      <vt:lpstr>Characteristics to ID Plant affected by Herbicide</vt:lpstr>
      <vt:lpstr>What are the stages of decline?</vt:lpstr>
      <vt:lpstr>What are the stages of decline?</vt:lpstr>
      <vt:lpstr>What are the stages of decline?</vt:lpstr>
      <vt:lpstr>When to inspect?</vt:lpstr>
      <vt:lpstr>When to inspect?</vt:lpstr>
      <vt:lpstr>When to inspect?</vt:lpstr>
      <vt:lpstr>When to inspect?</vt:lpstr>
      <vt:lpstr>When to inspect?</vt:lpstr>
      <vt:lpstr>When to inspect?</vt:lpstr>
      <vt:lpstr>When to inspect?</vt:lpstr>
      <vt:lpstr>Climbing ferns</vt:lpstr>
      <vt:lpstr>Sub-lethal effects of herbicide on plants</vt:lpstr>
      <vt:lpstr>Impact of Inundation on Target Control</vt:lpstr>
      <vt:lpstr>Treatment Interval Based on Target Control</vt:lpstr>
      <vt:lpstr>Expected Target Control</vt:lpstr>
      <vt:lpstr>Post Treatment Monitoring…</vt:lpstr>
      <vt:lpstr>Show of Hands…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Anderson</dc:creator>
  <cp:lastModifiedBy>Dexter Sowell</cp:lastModifiedBy>
  <cp:revision>103</cp:revision>
  <cp:lastPrinted>2020-02-06T17:08:03Z</cp:lastPrinted>
  <dcterms:created xsi:type="dcterms:W3CDTF">2019-07-08T18:44:16Z</dcterms:created>
  <dcterms:modified xsi:type="dcterms:W3CDTF">2020-06-19T13:00:26Z</dcterms:modified>
</cp:coreProperties>
</file>