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Masters/slideMaster1.xml" ContentType="application/vnd.openxmlformats-officedocument.presentationml.slideMaster+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8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85.xml" ContentType="application/vnd.openxmlformats-officedocument.presentationml.notesSlide+xml"/>
  <Override PartName="/ppt/notesSlides/notesSlide124.xml" ContentType="application/vnd.openxmlformats-officedocument.presentationml.notes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5.xml" ContentType="application/vnd.openxmlformats-officedocument.presentationml.notesSlide+xml"/>
  <Override PartName="/ppt/notesSlides/notesSlide6.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7.xml" ContentType="application/vnd.openxmlformats-officedocument.presentationml.notesSlide+xml"/>
  <Override PartName="/ppt/notesSlides/notesSlide128.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8.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xml" ContentType="application/vnd.openxmlformats-officedocument.presentationml.notesSlide+xml"/>
  <Override PartName="/ppt/notesSlides/notesSlide92.xml" ContentType="application/vnd.openxmlformats-officedocument.presentationml.notesSlide+xml"/>
  <Override PartName="/ppt/notesSlides/notesSlide10.xml" ContentType="application/vnd.openxmlformats-officedocument.presentationml.notesSlide+xml"/>
  <Override PartName="/ppt/notesSlides/notesSlide93.xml" ContentType="application/vnd.openxmlformats-officedocument.presentationml.notesSlide+xml"/>
  <Override PartName="/ppt/notesSlides/notesSlide11.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12.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13.xml" ContentType="application/vnd.openxmlformats-officedocument.presentationml.notesSlide+xml"/>
  <Override PartName="/ppt/notesSlides/notesSlide100.xml" ContentType="application/vnd.openxmlformats-officedocument.presentationml.notesSlide+xml"/>
  <Override PartName="/ppt/notesSlides/notesSlide14.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5.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6.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7.xml" ContentType="application/vnd.openxmlformats-officedocument.presentationml.notesSlide+xml"/>
  <Override PartName="/ppt/notesSlides/notesSlide109.xml" ContentType="application/vnd.openxmlformats-officedocument.presentationml.notesSlide+xml"/>
  <Override PartName="/ppt/notesSlides/notesSlide18.xml" ContentType="application/vnd.openxmlformats-officedocument.presentationml.notesSlide+xml"/>
  <Override PartName="/ppt/notesSlides/notesSlide110.xml" ContentType="application/vnd.openxmlformats-officedocument.presentationml.notesSlide+xml"/>
  <Override PartName="/ppt/notesSlides/notesSlide19.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20.xml" ContentType="application/vnd.openxmlformats-officedocument.presentationml.notesSlide+xml"/>
  <Override PartName="/ppt/notesSlides/notesSlide113.xml" ContentType="application/vnd.openxmlformats-officedocument.presentationml.notesSlide+xml"/>
  <Override PartName="/ppt/notesSlides/notesSlide21.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22.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23.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24.xml" ContentType="application/vnd.openxmlformats-officedocument.presentationml.notesSlide+xml"/>
  <Override PartName="/ppt/notesSlides/notesSlide121.xml" ContentType="application/vnd.openxmlformats-officedocument.presentationml.notesSlide+xml"/>
  <Override PartName="/ppt/notesSlides/notesSlide25.xml" ContentType="application/vnd.openxmlformats-officedocument.presentationml.notesSlide+xml"/>
  <Override PartName="/ppt/notesSlides/notesSlide122.xml" ContentType="application/vnd.openxmlformats-officedocument.presentationml.notesSlide+xml"/>
  <Override PartName="/ppt/notesSlides/notesSlide26.xml" ContentType="application/vnd.openxmlformats-officedocument.presentationml.notesSlide+xml"/>
  <Override PartName="/ppt/notesSlides/notesSlide12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11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comments/comment1.xml" ContentType="application/vnd.openxmlformats-officedocument.presentationml.comment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30"/>
  </p:notesMasterIdLst>
  <p:sldIdLst>
    <p:sldId id="407" r:id="rId2"/>
    <p:sldId id="370" r:id="rId3"/>
    <p:sldId id="395" r:id="rId4"/>
    <p:sldId id="256" r:id="rId5"/>
    <p:sldId id="264" r:id="rId6"/>
    <p:sldId id="272" r:id="rId7"/>
    <p:sldId id="263" r:id="rId8"/>
    <p:sldId id="265" r:id="rId9"/>
    <p:sldId id="260" r:id="rId10"/>
    <p:sldId id="262" r:id="rId11"/>
    <p:sldId id="266" r:id="rId12"/>
    <p:sldId id="267" r:id="rId13"/>
    <p:sldId id="271" r:id="rId14"/>
    <p:sldId id="268" r:id="rId15"/>
    <p:sldId id="274" r:id="rId16"/>
    <p:sldId id="386" r:id="rId17"/>
    <p:sldId id="387" r:id="rId18"/>
    <p:sldId id="269" r:id="rId19"/>
    <p:sldId id="388" r:id="rId20"/>
    <p:sldId id="389" r:id="rId21"/>
    <p:sldId id="275" r:id="rId22"/>
    <p:sldId id="278" r:id="rId23"/>
    <p:sldId id="277" r:id="rId24"/>
    <p:sldId id="378" r:id="rId25"/>
    <p:sldId id="276" r:id="rId26"/>
    <p:sldId id="279" r:id="rId27"/>
    <p:sldId id="281" r:id="rId28"/>
    <p:sldId id="280" r:id="rId29"/>
    <p:sldId id="283" r:id="rId30"/>
    <p:sldId id="284" r:id="rId31"/>
    <p:sldId id="282" r:id="rId32"/>
    <p:sldId id="285" r:id="rId33"/>
    <p:sldId id="288" r:id="rId34"/>
    <p:sldId id="287" r:id="rId35"/>
    <p:sldId id="289" r:id="rId36"/>
    <p:sldId id="286" r:id="rId37"/>
    <p:sldId id="291" r:id="rId38"/>
    <p:sldId id="290" r:id="rId39"/>
    <p:sldId id="295" r:id="rId40"/>
    <p:sldId id="293" r:id="rId41"/>
    <p:sldId id="297" r:id="rId42"/>
    <p:sldId id="301" r:id="rId43"/>
    <p:sldId id="299" r:id="rId44"/>
    <p:sldId id="300" r:id="rId45"/>
    <p:sldId id="303" r:id="rId46"/>
    <p:sldId id="308" r:id="rId47"/>
    <p:sldId id="304" r:id="rId48"/>
    <p:sldId id="376" r:id="rId49"/>
    <p:sldId id="375" r:id="rId50"/>
    <p:sldId id="339" r:id="rId51"/>
    <p:sldId id="338" r:id="rId52"/>
    <p:sldId id="336" r:id="rId53"/>
    <p:sldId id="325" r:id="rId54"/>
    <p:sldId id="328" r:id="rId55"/>
    <p:sldId id="322" r:id="rId56"/>
    <p:sldId id="306" r:id="rId57"/>
    <p:sldId id="307" r:id="rId58"/>
    <p:sldId id="316" r:id="rId59"/>
    <p:sldId id="305" r:id="rId60"/>
    <p:sldId id="317" r:id="rId61"/>
    <p:sldId id="310" r:id="rId62"/>
    <p:sldId id="321" r:id="rId63"/>
    <p:sldId id="320" r:id="rId64"/>
    <p:sldId id="408" r:id="rId65"/>
    <p:sldId id="324" r:id="rId66"/>
    <p:sldId id="319" r:id="rId67"/>
    <p:sldId id="334" r:id="rId68"/>
    <p:sldId id="333" r:id="rId69"/>
    <p:sldId id="402" r:id="rId70"/>
    <p:sldId id="329" r:id="rId71"/>
    <p:sldId id="318" r:id="rId72"/>
    <p:sldId id="401" r:id="rId73"/>
    <p:sldId id="400" r:id="rId74"/>
    <p:sldId id="392" r:id="rId75"/>
    <p:sldId id="429" r:id="rId76"/>
    <p:sldId id="346" r:id="rId77"/>
    <p:sldId id="342" r:id="rId78"/>
    <p:sldId id="345" r:id="rId79"/>
    <p:sldId id="347" r:id="rId80"/>
    <p:sldId id="348" r:id="rId81"/>
    <p:sldId id="404" r:id="rId82"/>
    <p:sldId id="393" r:id="rId83"/>
    <p:sldId id="422" r:id="rId84"/>
    <p:sldId id="423" r:id="rId85"/>
    <p:sldId id="424" r:id="rId86"/>
    <p:sldId id="414" r:id="rId87"/>
    <p:sldId id="415" r:id="rId88"/>
    <p:sldId id="416" r:id="rId89"/>
    <p:sldId id="420" r:id="rId90"/>
    <p:sldId id="421" r:id="rId91"/>
    <p:sldId id="428" r:id="rId92"/>
    <p:sldId id="344" r:id="rId93"/>
    <p:sldId id="341" r:id="rId94"/>
    <p:sldId id="343" r:id="rId95"/>
    <p:sldId id="372" r:id="rId96"/>
    <p:sldId id="371" r:id="rId97"/>
    <p:sldId id="406" r:id="rId98"/>
    <p:sldId id="356" r:id="rId99"/>
    <p:sldId id="350" r:id="rId100"/>
    <p:sldId id="351" r:id="rId101"/>
    <p:sldId id="354" r:id="rId102"/>
    <p:sldId id="358" r:id="rId103"/>
    <p:sldId id="409" r:id="rId104"/>
    <p:sldId id="410" r:id="rId105"/>
    <p:sldId id="397" r:id="rId106"/>
    <p:sldId id="396" r:id="rId107"/>
    <p:sldId id="360" r:id="rId108"/>
    <p:sldId id="353" r:id="rId109"/>
    <p:sldId id="359" r:id="rId110"/>
    <p:sldId id="403" r:id="rId111"/>
    <p:sldId id="379" r:id="rId112"/>
    <p:sldId id="391" r:id="rId113"/>
    <p:sldId id="425" r:id="rId114"/>
    <p:sldId id="426" r:id="rId115"/>
    <p:sldId id="427" r:id="rId116"/>
    <p:sldId id="394" r:id="rId117"/>
    <p:sldId id="362" r:id="rId118"/>
    <p:sldId id="361" r:id="rId119"/>
    <p:sldId id="363" r:id="rId120"/>
    <p:sldId id="365" r:id="rId121"/>
    <p:sldId id="364" r:id="rId122"/>
    <p:sldId id="367" r:id="rId123"/>
    <p:sldId id="366" r:id="rId124"/>
    <p:sldId id="368" r:id="rId125"/>
    <p:sldId id="412" r:id="rId126"/>
    <p:sldId id="411" r:id="rId127"/>
    <p:sldId id="413" r:id="rId128"/>
    <p:sldId id="398" r:id="rId1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ely Jean Gulledge" initials="" lastIdx="0" clrIdx="0"/>
  <p:cmAuthor id="1" name="Kimberely Jean Gulledge" initials="KJG"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763"/>
    <a:srgbClr val="32C010"/>
    <a:srgbClr val="91C6F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6" autoAdjust="0"/>
    <p:restoredTop sz="96362" autoAdjust="0"/>
  </p:normalViewPr>
  <p:slideViewPr>
    <p:cSldViewPr>
      <p:cViewPr varScale="1">
        <p:scale>
          <a:sx n="110" d="100"/>
          <a:sy n="110" d="100"/>
        </p:scale>
        <p:origin x="1596" y="108"/>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2772" y="6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ommentAuthors" Target="commentAuthors.xml"/><Relationship Id="rId136"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28T07:57:15.245" idx="2">
    <p:pos x="3211" y="2902"/>
    <p:text>Gland only helps to distinguish lead tree from silk tree.  Lysiloma also has gland at top of petiole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4851" tIns="47425" rIns="94851" bIns="47425" rtlCol="0"/>
          <a:lstStyle>
            <a:lvl1pPr algn="r">
              <a:defRPr sz="1200"/>
            </a:lvl1pPr>
          </a:lstStyle>
          <a:p>
            <a:fld id="{B41E912B-9F02-4F55-9C13-109190F2D6C2}" type="datetimeFigureOut">
              <a:rPr lang="en-US" smtClean="0"/>
              <a:t>6/26/2020</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4851" tIns="47425" rIns="94851" bIns="47425" rtlCol="0" anchor="b"/>
          <a:lstStyle>
            <a:lvl1pPr algn="r">
              <a:defRPr sz="1200"/>
            </a:lvl1pPr>
          </a:lstStyle>
          <a:p>
            <a:fld id="{B56FDA8B-95A5-4E6B-9D74-61C0A241FFC6}" type="slidenum">
              <a:rPr lang="en-US" smtClean="0"/>
              <a:t>‹#›</a:t>
            </a:fld>
            <a:endParaRPr lang="en-US"/>
          </a:p>
        </p:txBody>
      </p:sp>
    </p:spTree>
    <p:extLst>
      <p:ext uri="{BB962C8B-B14F-4D97-AF65-F5344CB8AC3E}">
        <p14:creationId xmlns:p14="http://schemas.microsoft.com/office/powerpoint/2010/main" val="2598123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uwgb.edu/biodiversity/herbarium/pteridophytes/fern_indusium01.jpg"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uwgb.edu/biodiversity/herbarium/pteridophytes/fern_indusium01.jp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a:t>
            </a:fld>
            <a:endParaRPr lang="en-US"/>
          </a:p>
        </p:txBody>
      </p:sp>
    </p:spTree>
    <p:extLst>
      <p:ext uri="{BB962C8B-B14F-4D97-AF65-F5344CB8AC3E}">
        <p14:creationId xmlns:p14="http://schemas.microsoft.com/office/powerpoint/2010/main" val="253249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a:t>
            </a:fld>
            <a:endParaRPr lang="en-US"/>
          </a:p>
        </p:txBody>
      </p:sp>
    </p:spTree>
    <p:extLst>
      <p:ext uri="{BB962C8B-B14F-4D97-AF65-F5344CB8AC3E}">
        <p14:creationId xmlns:p14="http://schemas.microsoft.com/office/powerpoint/2010/main" val="5034949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100</a:t>
            </a:fld>
            <a:endParaRPr lang="en-US"/>
          </a:p>
        </p:txBody>
      </p:sp>
    </p:spTree>
    <p:extLst>
      <p:ext uri="{BB962C8B-B14F-4D97-AF65-F5344CB8AC3E}">
        <p14:creationId xmlns:p14="http://schemas.microsoft.com/office/powerpoint/2010/main" val="14335745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101</a:t>
            </a:fld>
            <a:endParaRPr lang="en-US"/>
          </a:p>
        </p:txBody>
      </p:sp>
    </p:spTree>
    <p:extLst>
      <p:ext uri="{BB962C8B-B14F-4D97-AF65-F5344CB8AC3E}">
        <p14:creationId xmlns:p14="http://schemas.microsoft.com/office/powerpoint/2010/main" val="40090951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102</a:t>
            </a:fld>
            <a:endParaRPr lang="en-US"/>
          </a:p>
        </p:txBody>
      </p:sp>
    </p:spTree>
    <p:extLst>
      <p:ext uri="{BB962C8B-B14F-4D97-AF65-F5344CB8AC3E}">
        <p14:creationId xmlns:p14="http://schemas.microsoft.com/office/powerpoint/2010/main" val="37817152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103</a:t>
            </a:fld>
            <a:endParaRPr lang="en-US"/>
          </a:p>
        </p:txBody>
      </p:sp>
    </p:spTree>
    <p:extLst>
      <p:ext uri="{BB962C8B-B14F-4D97-AF65-F5344CB8AC3E}">
        <p14:creationId xmlns:p14="http://schemas.microsoft.com/office/powerpoint/2010/main" val="35451542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104</a:t>
            </a:fld>
            <a:endParaRPr lang="en-US"/>
          </a:p>
        </p:txBody>
      </p:sp>
    </p:spTree>
    <p:extLst>
      <p:ext uri="{BB962C8B-B14F-4D97-AF65-F5344CB8AC3E}">
        <p14:creationId xmlns:p14="http://schemas.microsoft.com/office/powerpoint/2010/main" val="23038851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large grasses with bushy panicles</a:t>
            </a:r>
          </a:p>
        </p:txBody>
      </p:sp>
      <p:sp>
        <p:nvSpPr>
          <p:cNvPr id="4" name="Slide Number Placeholder 3"/>
          <p:cNvSpPr>
            <a:spLocks noGrp="1"/>
          </p:cNvSpPr>
          <p:nvPr>
            <p:ph type="sldNum" sz="quarter" idx="10"/>
          </p:nvPr>
        </p:nvSpPr>
        <p:spPr/>
        <p:txBody>
          <a:bodyPr/>
          <a:lstStyle/>
          <a:p>
            <a:fld id="{B56FDA8B-95A5-4E6B-9D74-61C0A241FFC6}" type="slidenum">
              <a:rPr lang="en-US" smtClean="0"/>
              <a:t>105</a:t>
            </a:fld>
            <a:endParaRPr lang="en-US"/>
          </a:p>
        </p:txBody>
      </p:sp>
    </p:spTree>
    <p:extLst>
      <p:ext uri="{BB962C8B-B14F-4D97-AF65-F5344CB8AC3E}">
        <p14:creationId xmlns:p14="http://schemas.microsoft.com/office/powerpoint/2010/main" val="38764659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106</a:t>
            </a:fld>
            <a:endParaRPr lang="en-US"/>
          </a:p>
        </p:txBody>
      </p:sp>
    </p:spTree>
    <p:extLst>
      <p:ext uri="{BB962C8B-B14F-4D97-AF65-F5344CB8AC3E}">
        <p14:creationId xmlns:p14="http://schemas.microsoft.com/office/powerpoint/2010/main" val="38759465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large cane-like grasses (Napier to around 4 m tall, Common Reed to around 6 m tall)</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107</a:t>
            </a:fld>
            <a:endParaRPr lang="en-US"/>
          </a:p>
        </p:txBody>
      </p:sp>
    </p:spTree>
    <p:extLst>
      <p:ext uri="{BB962C8B-B14F-4D97-AF65-F5344CB8AC3E}">
        <p14:creationId xmlns:p14="http://schemas.microsoft.com/office/powerpoint/2010/main" val="5229559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108</a:t>
            </a:fld>
            <a:endParaRPr lang="en-US"/>
          </a:p>
        </p:txBody>
      </p:sp>
    </p:spTree>
    <p:extLst>
      <p:ext uri="{BB962C8B-B14F-4D97-AF65-F5344CB8AC3E}">
        <p14:creationId xmlns:p14="http://schemas.microsoft.com/office/powerpoint/2010/main" val="31184367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109</a:t>
            </a:fld>
            <a:endParaRPr lang="en-US"/>
          </a:p>
        </p:txBody>
      </p:sp>
    </p:spTree>
    <p:extLst>
      <p:ext uri="{BB962C8B-B14F-4D97-AF65-F5344CB8AC3E}">
        <p14:creationId xmlns:p14="http://schemas.microsoft.com/office/powerpoint/2010/main" val="3585652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Similarity – red fruits, leaves</a:t>
            </a:r>
            <a:r>
              <a:rPr lang="en-US" baseline="0" dirty="0"/>
              <a:t> and plants are similar size</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11</a:t>
            </a:fld>
            <a:endParaRPr lang="en-US"/>
          </a:p>
        </p:txBody>
      </p:sp>
    </p:spTree>
    <p:extLst>
      <p:ext uri="{BB962C8B-B14F-4D97-AF65-F5344CB8AC3E}">
        <p14:creationId xmlns:p14="http://schemas.microsoft.com/office/powerpoint/2010/main" val="80437293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110</a:t>
            </a:fld>
            <a:endParaRPr lang="en-US"/>
          </a:p>
        </p:txBody>
      </p:sp>
    </p:spTree>
    <p:extLst>
      <p:ext uri="{BB962C8B-B14F-4D97-AF65-F5344CB8AC3E}">
        <p14:creationId xmlns:p14="http://schemas.microsoft.com/office/powerpoint/2010/main" val="310362643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111</a:t>
            </a:fld>
            <a:endParaRPr lang="en-US"/>
          </a:p>
        </p:txBody>
      </p:sp>
    </p:spTree>
    <p:extLst>
      <p:ext uri="{BB962C8B-B14F-4D97-AF65-F5344CB8AC3E}">
        <p14:creationId xmlns:p14="http://schemas.microsoft.com/office/powerpoint/2010/main" val="10625369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56FDA8B-95A5-4E6B-9D74-61C0A241FFC6}" type="slidenum">
              <a:rPr lang="en-US" smtClean="0"/>
              <a:t>112</a:t>
            </a:fld>
            <a:endParaRPr lang="en-US"/>
          </a:p>
        </p:txBody>
      </p:sp>
    </p:spTree>
    <p:extLst>
      <p:ext uri="{BB962C8B-B14F-4D97-AF65-F5344CB8AC3E}">
        <p14:creationId xmlns:p14="http://schemas.microsoft.com/office/powerpoint/2010/main" val="71618164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113</a:t>
            </a:fld>
            <a:endParaRPr lang="en-US"/>
          </a:p>
        </p:txBody>
      </p:sp>
    </p:spTree>
    <p:extLst>
      <p:ext uri="{BB962C8B-B14F-4D97-AF65-F5344CB8AC3E}">
        <p14:creationId xmlns:p14="http://schemas.microsoft.com/office/powerpoint/2010/main" val="29326869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114</a:t>
            </a:fld>
            <a:endParaRPr lang="en-US"/>
          </a:p>
        </p:txBody>
      </p:sp>
    </p:spTree>
    <p:extLst>
      <p:ext uri="{BB962C8B-B14F-4D97-AF65-F5344CB8AC3E}">
        <p14:creationId xmlns:p14="http://schemas.microsoft.com/office/powerpoint/2010/main" val="32051617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115</a:t>
            </a:fld>
            <a:endParaRPr lang="en-US"/>
          </a:p>
        </p:txBody>
      </p:sp>
    </p:spTree>
    <p:extLst>
      <p:ext uri="{BB962C8B-B14F-4D97-AF65-F5344CB8AC3E}">
        <p14:creationId xmlns:p14="http://schemas.microsoft.com/office/powerpoint/2010/main" val="7330945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116</a:t>
            </a:fld>
            <a:endParaRPr lang="en-US"/>
          </a:p>
        </p:txBody>
      </p:sp>
    </p:spTree>
    <p:extLst>
      <p:ext uri="{BB962C8B-B14F-4D97-AF65-F5344CB8AC3E}">
        <p14:creationId xmlns:p14="http://schemas.microsoft.com/office/powerpoint/2010/main" val="7794779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117</a:t>
            </a:fld>
            <a:endParaRPr lang="en-US"/>
          </a:p>
        </p:txBody>
      </p:sp>
    </p:spTree>
    <p:extLst>
      <p:ext uri="{BB962C8B-B14F-4D97-AF65-F5344CB8AC3E}">
        <p14:creationId xmlns:p14="http://schemas.microsoft.com/office/powerpoint/2010/main" val="11499264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118</a:t>
            </a:fld>
            <a:endParaRPr lang="en-US"/>
          </a:p>
        </p:txBody>
      </p:sp>
    </p:spTree>
    <p:extLst>
      <p:ext uri="{BB962C8B-B14F-4D97-AF65-F5344CB8AC3E}">
        <p14:creationId xmlns:p14="http://schemas.microsoft.com/office/powerpoint/2010/main" val="18721090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119</a:t>
            </a:fld>
            <a:endParaRPr lang="en-US"/>
          </a:p>
        </p:txBody>
      </p:sp>
    </p:spTree>
    <p:extLst>
      <p:ext uri="{BB962C8B-B14F-4D97-AF65-F5344CB8AC3E}">
        <p14:creationId xmlns:p14="http://schemas.microsoft.com/office/powerpoint/2010/main" val="2544137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12</a:t>
            </a:fld>
            <a:endParaRPr lang="en-US"/>
          </a:p>
        </p:txBody>
      </p:sp>
    </p:spTree>
    <p:extLst>
      <p:ext uri="{BB962C8B-B14F-4D97-AF65-F5344CB8AC3E}">
        <p14:creationId xmlns:p14="http://schemas.microsoft.com/office/powerpoint/2010/main" val="4392218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120</a:t>
            </a:fld>
            <a:endParaRPr lang="en-US"/>
          </a:p>
        </p:txBody>
      </p:sp>
    </p:spTree>
    <p:extLst>
      <p:ext uri="{BB962C8B-B14F-4D97-AF65-F5344CB8AC3E}">
        <p14:creationId xmlns:p14="http://schemas.microsoft.com/office/powerpoint/2010/main" val="366464363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121</a:t>
            </a:fld>
            <a:endParaRPr lang="en-US"/>
          </a:p>
        </p:txBody>
      </p:sp>
    </p:spTree>
    <p:extLst>
      <p:ext uri="{BB962C8B-B14F-4D97-AF65-F5344CB8AC3E}">
        <p14:creationId xmlns:p14="http://schemas.microsoft.com/office/powerpoint/2010/main" val="19778955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122</a:t>
            </a:fld>
            <a:endParaRPr lang="en-US"/>
          </a:p>
        </p:txBody>
      </p:sp>
    </p:spTree>
    <p:extLst>
      <p:ext uri="{BB962C8B-B14F-4D97-AF65-F5344CB8AC3E}">
        <p14:creationId xmlns:p14="http://schemas.microsoft.com/office/powerpoint/2010/main" val="2864057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Coral honeysuckle has glabrous leaves and young</a:t>
            </a:r>
            <a:r>
              <a:rPr lang="en-US" baseline="0" dirty="0"/>
              <a:t> stems and red flowers.</a:t>
            </a:r>
          </a:p>
          <a:p>
            <a:r>
              <a:rPr lang="en-US" baseline="0" dirty="0"/>
              <a:t>Japanese honeysuckle has pubescent leaves and young stems and yellow/white flowers</a:t>
            </a:r>
          </a:p>
        </p:txBody>
      </p:sp>
      <p:sp>
        <p:nvSpPr>
          <p:cNvPr id="4" name="Slide Number Placeholder 3"/>
          <p:cNvSpPr>
            <a:spLocks noGrp="1"/>
          </p:cNvSpPr>
          <p:nvPr>
            <p:ph type="sldNum" sz="quarter" idx="10"/>
          </p:nvPr>
        </p:nvSpPr>
        <p:spPr/>
        <p:txBody>
          <a:bodyPr/>
          <a:lstStyle/>
          <a:p>
            <a:fld id="{B56FDA8B-95A5-4E6B-9D74-61C0A241FFC6}" type="slidenum">
              <a:rPr lang="en-US" smtClean="0"/>
              <a:t>123</a:t>
            </a:fld>
            <a:endParaRPr lang="en-US"/>
          </a:p>
        </p:txBody>
      </p:sp>
    </p:spTree>
    <p:extLst>
      <p:ext uri="{BB962C8B-B14F-4D97-AF65-F5344CB8AC3E}">
        <p14:creationId xmlns:p14="http://schemas.microsoft.com/office/powerpoint/2010/main" val="7161816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124</a:t>
            </a:fld>
            <a:endParaRPr lang="en-US"/>
          </a:p>
        </p:txBody>
      </p:sp>
    </p:spTree>
    <p:extLst>
      <p:ext uri="{BB962C8B-B14F-4D97-AF65-F5344CB8AC3E}">
        <p14:creationId xmlns:p14="http://schemas.microsoft.com/office/powerpoint/2010/main" val="300848791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plants have ground running,</a:t>
            </a:r>
            <a:r>
              <a:rPr lang="en-US" baseline="0" dirty="0"/>
              <a:t> stoloniferous habits on beach dune habitats.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125</a:t>
            </a:fld>
            <a:endParaRPr lang="en-US"/>
          </a:p>
        </p:txBody>
      </p:sp>
    </p:spTree>
    <p:extLst>
      <p:ext uri="{BB962C8B-B14F-4D97-AF65-F5344CB8AC3E}">
        <p14:creationId xmlns:p14="http://schemas.microsoft.com/office/powerpoint/2010/main" val="6361729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Beach </a:t>
            </a:r>
            <a:r>
              <a:rPr lang="en-US" dirty="0" err="1"/>
              <a:t>vitex</a:t>
            </a:r>
            <a:r>
              <a:rPr lang="en-US" dirty="0"/>
              <a:t> has opposite leaves</a:t>
            </a:r>
            <a:r>
              <a:rPr lang="en-US" baseline="0" dirty="0"/>
              <a:t> with no indentation at tip.  Beach </a:t>
            </a:r>
            <a:r>
              <a:rPr lang="en-US" baseline="0" dirty="0" err="1"/>
              <a:t>vitex</a:t>
            </a:r>
            <a:r>
              <a:rPr lang="en-US" baseline="0" dirty="0"/>
              <a:t> is woody like other member of the genus.</a:t>
            </a:r>
          </a:p>
          <a:p>
            <a:r>
              <a:rPr lang="en-US" baseline="0" dirty="0"/>
              <a:t>Railroad vine is a sweet potato relative, alternate leaves with characteristic notch at end of leaf, somewhat like a ‘goat’s foot’ hoof.  Vine may be tough and </a:t>
            </a:r>
            <a:r>
              <a:rPr lang="en-US" baseline="0" dirty="0" err="1"/>
              <a:t>suffretescent</a:t>
            </a:r>
            <a:r>
              <a:rPr lang="en-US" baseline="0" dirty="0"/>
              <a:t> at base above root, but majority of plant is herbaceous.  Flowers are solitary and last less than 1 day.</a:t>
            </a:r>
          </a:p>
          <a:p>
            <a:endParaRPr lang="en-US" baseline="0" dirty="0"/>
          </a:p>
          <a:p>
            <a:r>
              <a:rPr lang="en-US" baseline="0" dirty="0"/>
              <a:t>Beach </a:t>
            </a:r>
            <a:r>
              <a:rPr lang="en-US" baseline="0" dirty="0" err="1"/>
              <a:t>vitex</a:t>
            </a:r>
            <a:r>
              <a:rPr lang="en-US" baseline="0" dirty="0"/>
              <a:t> known from coastal Franklin and St. John’s counties, too, but not vouchered.</a:t>
            </a:r>
          </a:p>
        </p:txBody>
      </p:sp>
      <p:sp>
        <p:nvSpPr>
          <p:cNvPr id="4" name="Slide Number Placeholder 3"/>
          <p:cNvSpPr>
            <a:spLocks noGrp="1"/>
          </p:cNvSpPr>
          <p:nvPr>
            <p:ph type="sldNum" sz="quarter" idx="10"/>
          </p:nvPr>
        </p:nvSpPr>
        <p:spPr/>
        <p:txBody>
          <a:bodyPr/>
          <a:lstStyle/>
          <a:p>
            <a:fld id="{B56FDA8B-95A5-4E6B-9D74-61C0A241FFC6}" type="slidenum">
              <a:rPr lang="en-US" smtClean="0"/>
              <a:t>126</a:t>
            </a:fld>
            <a:endParaRPr lang="en-US"/>
          </a:p>
        </p:txBody>
      </p:sp>
    </p:spTree>
    <p:extLst>
      <p:ext uri="{BB962C8B-B14F-4D97-AF65-F5344CB8AC3E}">
        <p14:creationId xmlns:p14="http://schemas.microsoft.com/office/powerpoint/2010/main" val="7161816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Beach </a:t>
            </a:r>
            <a:r>
              <a:rPr lang="en-US" dirty="0" err="1"/>
              <a:t>vitex</a:t>
            </a:r>
            <a:r>
              <a:rPr lang="en-US" dirty="0"/>
              <a:t> has opposite leaves</a:t>
            </a:r>
            <a:r>
              <a:rPr lang="en-US" baseline="0" dirty="0"/>
              <a:t> with no indentation at tip.  Beach </a:t>
            </a:r>
            <a:r>
              <a:rPr lang="en-US" baseline="0" dirty="0" err="1"/>
              <a:t>vitex</a:t>
            </a:r>
            <a:r>
              <a:rPr lang="en-US" baseline="0" dirty="0"/>
              <a:t> is woody like other member of the genus.</a:t>
            </a:r>
          </a:p>
          <a:p>
            <a:r>
              <a:rPr lang="en-US" baseline="0" dirty="0"/>
              <a:t>Railroad vine is a sweet potato relative, alternate leaves with characteristic notch at end of leaf, somewhat like a ‘goat’s foot’ hoof.  Vine may be tough and </a:t>
            </a:r>
            <a:r>
              <a:rPr lang="en-US" baseline="0" dirty="0" err="1"/>
              <a:t>suffretescent</a:t>
            </a:r>
            <a:r>
              <a:rPr lang="en-US" baseline="0" dirty="0"/>
              <a:t> at base above root, but majority of plant is herbaceous.  Flowers are solitary and last less than 1 day.</a:t>
            </a:r>
          </a:p>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127</a:t>
            </a:fld>
            <a:endParaRPr lang="en-US"/>
          </a:p>
        </p:txBody>
      </p:sp>
    </p:spTree>
    <p:extLst>
      <p:ext uri="{BB962C8B-B14F-4D97-AF65-F5344CB8AC3E}">
        <p14:creationId xmlns:p14="http://schemas.microsoft.com/office/powerpoint/2010/main" val="41147856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128</a:t>
            </a:fld>
            <a:endParaRPr lang="en-US"/>
          </a:p>
        </p:txBody>
      </p:sp>
    </p:spTree>
    <p:extLst>
      <p:ext uri="{BB962C8B-B14F-4D97-AF65-F5344CB8AC3E}">
        <p14:creationId xmlns:p14="http://schemas.microsoft.com/office/powerpoint/2010/main" val="2754647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good look at the classic Coral Ardisia invasion, you would likely never see wild coffee, marlberry, or red buckeye in this density.</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13</a:t>
            </a:fld>
            <a:endParaRPr lang="en-US"/>
          </a:p>
        </p:txBody>
      </p:sp>
    </p:spTree>
    <p:extLst>
      <p:ext uri="{BB962C8B-B14F-4D97-AF65-F5344CB8AC3E}">
        <p14:creationId xmlns:p14="http://schemas.microsoft.com/office/powerpoint/2010/main" val="1937317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have small opposite</a:t>
            </a:r>
            <a:r>
              <a:rPr lang="en-US" baseline="0" dirty="0"/>
              <a:t> leaves, same family, fruits are blue/black at maturity, twigs and leaf stalks hairy</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14</a:t>
            </a:fld>
            <a:endParaRPr lang="en-US"/>
          </a:p>
        </p:txBody>
      </p:sp>
    </p:spTree>
    <p:extLst>
      <p:ext uri="{BB962C8B-B14F-4D97-AF65-F5344CB8AC3E}">
        <p14:creationId xmlns:p14="http://schemas.microsoft.com/office/powerpoint/2010/main" val="26967797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15</a:t>
            </a:fld>
            <a:endParaRPr lang="en-US"/>
          </a:p>
        </p:txBody>
      </p:sp>
    </p:spTree>
    <p:extLst>
      <p:ext uri="{BB962C8B-B14F-4D97-AF65-F5344CB8AC3E}">
        <p14:creationId xmlns:p14="http://schemas.microsoft.com/office/powerpoint/2010/main" val="2903523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Both have small opposite</a:t>
            </a:r>
            <a:r>
              <a:rPr lang="en-US" baseline="0" dirty="0"/>
              <a:t> leaves, both evergreen, same family, fruits are blue/black at maturity, twigs and leaf stalks hairy, </a:t>
            </a:r>
            <a:endParaRPr lang="en-US" dirty="0"/>
          </a:p>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16</a:t>
            </a:fld>
            <a:endParaRPr lang="en-US"/>
          </a:p>
        </p:txBody>
      </p:sp>
    </p:spTree>
    <p:extLst>
      <p:ext uri="{BB962C8B-B14F-4D97-AF65-F5344CB8AC3E}">
        <p14:creationId xmlns:p14="http://schemas.microsoft.com/office/powerpoint/2010/main" val="3192164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17</a:t>
            </a:fld>
            <a:endParaRPr lang="en-US"/>
          </a:p>
        </p:txBody>
      </p:sp>
    </p:spTree>
    <p:extLst>
      <p:ext uri="{BB962C8B-B14F-4D97-AF65-F5344CB8AC3E}">
        <p14:creationId xmlns:p14="http://schemas.microsoft.com/office/powerpoint/2010/main" val="2420322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18</a:t>
            </a:fld>
            <a:endParaRPr lang="en-US"/>
          </a:p>
        </p:txBody>
      </p:sp>
    </p:spTree>
    <p:extLst>
      <p:ext uri="{BB962C8B-B14F-4D97-AF65-F5344CB8AC3E}">
        <p14:creationId xmlns:p14="http://schemas.microsoft.com/office/powerpoint/2010/main" val="269405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a:t>
            </a:r>
            <a:r>
              <a:rPr lang="en-US" baseline="0" dirty="0"/>
              <a:t> with opposite leaves, similar shape, white flowers, blue/black drupe</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19</a:t>
            </a:fld>
            <a:endParaRPr lang="en-US"/>
          </a:p>
        </p:txBody>
      </p:sp>
    </p:spTree>
    <p:extLst>
      <p:ext uri="{BB962C8B-B14F-4D97-AF65-F5344CB8AC3E}">
        <p14:creationId xmlns:p14="http://schemas.microsoft.com/office/powerpoint/2010/main" val="415612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most of you know and as Greg highlighted,</a:t>
            </a:r>
            <a:r>
              <a:rPr lang="en-US" baseline="0" dirty="0"/>
              <a:t> Florida has an active invasive removal programs as well as many native species that resemble the species we are controlling.</a:t>
            </a:r>
          </a:p>
          <a:p>
            <a:endParaRPr lang="en-US" baseline="0" dirty="0"/>
          </a:p>
          <a:p>
            <a:r>
              <a:rPr lang="en-US" baseline="0" dirty="0"/>
              <a:t>Its vital that we do not harm our natives in the process of trying to free our landscapes of invasive species, especially because of mistaken identity.</a:t>
            </a:r>
          </a:p>
          <a:p>
            <a:endParaRPr lang="en-US" baseline="0" dirty="0"/>
          </a:p>
          <a:p>
            <a:r>
              <a:rPr lang="en-US" dirty="0"/>
              <a:t>For the remainder of this</a:t>
            </a:r>
            <a:r>
              <a:rPr lang="en-US" baseline="0" dirty="0"/>
              <a:t> workshop we will go through examples of native invasive species look-a-likes and hopefully give you some good advice on how to distinguish them.</a:t>
            </a:r>
          </a:p>
          <a:p>
            <a:endParaRPr lang="en-US" baseline="0" dirty="0"/>
          </a:p>
          <a:p>
            <a:r>
              <a:rPr lang="en-US" baseline="0" dirty="0"/>
              <a:t>We were especially interested in highlighting vegetative characters since as you all know, plants are most often not in flower.</a:t>
            </a:r>
          </a:p>
          <a:p>
            <a:r>
              <a:rPr lang="en-US" dirty="0"/>
              <a:t>Most of these examples were sent in to us by people around</a:t>
            </a:r>
            <a:r>
              <a:rPr lang="en-US" baseline="0" dirty="0"/>
              <a:t> the state</a:t>
            </a:r>
          </a:p>
          <a:p>
            <a:pPr defTabSz="948507">
              <a:defRPr/>
            </a:pPr>
            <a:endParaRPr lang="en-US" baseline="0" dirty="0"/>
          </a:p>
          <a:p>
            <a:pPr defTabSz="948507">
              <a:defRPr/>
            </a:pPr>
            <a:r>
              <a:rPr lang="en-US" baseline="0" dirty="0"/>
              <a:t>Sometimes even though from a distance two species look very similar, a few relatively easy to identify characters can help distinguishing look-a-likes.</a:t>
            </a:r>
            <a:endParaRPr lang="en-US" dirty="0"/>
          </a:p>
          <a:p>
            <a:endParaRPr lang="en-US" baseline="0" dirty="0"/>
          </a:p>
          <a:p>
            <a:endParaRPr lang="en-US" baseline="0" dirty="0"/>
          </a:p>
          <a:p>
            <a:r>
              <a:rPr lang="en-US" baseline="0" dirty="0"/>
              <a:t>Throughout the rest of this presentation, the exotic species will always be on the left hand side of the slide with its name in RED and the native on the right with name in green </a:t>
            </a:r>
          </a:p>
          <a:p>
            <a:endParaRPr lang="en-US" baseline="0" dirty="0"/>
          </a:p>
        </p:txBody>
      </p:sp>
      <p:sp>
        <p:nvSpPr>
          <p:cNvPr id="4" name="Slide Number Placeholder 3"/>
          <p:cNvSpPr>
            <a:spLocks noGrp="1"/>
          </p:cNvSpPr>
          <p:nvPr>
            <p:ph type="sldNum" sz="quarter" idx="10"/>
          </p:nvPr>
        </p:nvSpPr>
        <p:spPr/>
        <p:txBody>
          <a:bodyPr/>
          <a:lstStyle/>
          <a:p>
            <a:fld id="{B56FDA8B-95A5-4E6B-9D74-61C0A241FFC6}" type="slidenum">
              <a:rPr lang="en-US" smtClean="0"/>
              <a:t>2</a:t>
            </a:fld>
            <a:endParaRPr lang="en-US"/>
          </a:p>
        </p:txBody>
      </p:sp>
    </p:spTree>
    <p:extLst>
      <p:ext uri="{BB962C8B-B14F-4D97-AF65-F5344CB8AC3E}">
        <p14:creationId xmlns:p14="http://schemas.microsoft.com/office/powerpoint/2010/main" val="509108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20</a:t>
            </a:fld>
            <a:endParaRPr lang="en-US"/>
          </a:p>
        </p:txBody>
      </p:sp>
    </p:spTree>
    <p:extLst>
      <p:ext uri="{BB962C8B-B14F-4D97-AF65-F5344CB8AC3E}">
        <p14:creationId xmlns:p14="http://schemas.microsoft.com/office/powerpoint/2010/main" val="405577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genus,</a:t>
            </a:r>
            <a:r>
              <a:rPr lang="en-US" baseline="0" dirty="0"/>
              <a:t> same habitat and growth form, leaves alternate, but closely </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21</a:t>
            </a:fld>
            <a:endParaRPr lang="en-US"/>
          </a:p>
        </p:txBody>
      </p:sp>
    </p:spTree>
    <p:extLst>
      <p:ext uri="{BB962C8B-B14F-4D97-AF65-F5344CB8AC3E}">
        <p14:creationId xmlns:p14="http://schemas.microsoft.com/office/powerpoint/2010/main" val="3862966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22</a:t>
            </a:fld>
            <a:endParaRPr lang="en-US"/>
          </a:p>
        </p:txBody>
      </p:sp>
    </p:spTree>
    <p:extLst>
      <p:ext uri="{BB962C8B-B14F-4D97-AF65-F5344CB8AC3E}">
        <p14:creationId xmlns:p14="http://schemas.microsoft.com/office/powerpoint/2010/main" val="4123197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23</a:t>
            </a:fld>
            <a:endParaRPr lang="en-US"/>
          </a:p>
        </p:txBody>
      </p:sp>
    </p:spTree>
    <p:extLst>
      <p:ext uri="{BB962C8B-B14F-4D97-AF65-F5344CB8AC3E}">
        <p14:creationId xmlns:p14="http://schemas.microsoft.com/office/powerpoint/2010/main" val="2748000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24</a:t>
            </a:fld>
            <a:endParaRPr lang="en-US"/>
          </a:p>
        </p:txBody>
      </p:sp>
    </p:spTree>
    <p:extLst>
      <p:ext uri="{BB962C8B-B14F-4D97-AF65-F5344CB8AC3E}">
        <p14:creationId xmlns:p14="http://schemas.microsoft.com/office/powerpoint/2010/main" val="1427332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25</a:t>
            </a:fld>
            <a:endParaRPr lang="en-US"/>
          </a:p>
        </p:txBody>
      </p:sp>
    </p:spTree>
    <p:extLst>
      <p:ext uri="{BB962C8B-B14F-4D97-AF65-F5344CB8AC3E}">
        <p14:creationId xmlns:p14="http://schemas.microsoft.com/office/powerpoint/2010/main" val="2547649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growth habit, both with white flowers, leaves somewhat</a:t>
            </a:r>
            <a:r>
              <a:rPr lang="en-US" baseline="0" dirty="0"/>
              <a:t> rolled</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26</a:t>
            </a:fld>
            <a:endParaRPr lang="en-US"/>
          </a:p>
        </p:txBody>
      </p:sp>
    </p:spTree>
    <p:extLst>
      <p:ext uri="{BB962C8B-B14F-4D97-AF65-F5344CB8AC3E}">
        <p14:creationId xmlns:p14="http://schemas.microsoft.com/office/powerpoint/2010/main" val="3858834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27</a:t>
            </a:fld>
            <a:endParaRPr lang="en-US"/>
          </a:p>
        </p:txBody>
      </p:sp>
    </p:spTree>
    <p:extLst>
      <p:ext uri="{BB962C8B-B14F-4D97-AF65-F5344CB8AC3E}">
        <p14:creationId xmlns:p14="http://schemas.microsoft.com/office/powerpoint/2010/main" val="1287683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28</a:t>
            </a:fld>
            <a:endParaRPr lang="en-US"/>
          </a:p>
        </p:txBody>
      </p:sp>
    </p:spTree>
    <p:extLst>
      <p:ext uri="{BB962C8B-B14F-4D97-AF65-F5344CB8AC3E}">
        <p14:creationId xmlns:p14="http://schemas.microsoft.com/office/powerpoint/2010/main" val="2957755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Lantana</a:t>
            </a:r>
            <a:r>
              <a:rPr lang="en-US" baseline="0" dirty="0"/>
              <a:t> </a:t>
            </a:r>
            <a:r>
              <a:rPr lang="en-US" baseline="0" dirty="0" err="1"/>
              <a:t>depressa</a:t>
            </a:r>
            <a:r>
              <a:rPr lang="en-US" baseline="0" dirty="0"/>
              <a:t> is a state-endangered endemic species and these two have been documented hybridizing extensively. </a:t>
            </a:r>
          </a:p>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29</a:t>
            </a:fld>
            <a:endParaRPr lang="en-US"/>
          </a:p>
        </p:txBody>
      </p:sp>
    </p:spTree>
    <p:extLst>
      <p:ext uri="{BB962C8B-B14F-4D97-AF65-F5344CB8AC3E}">
        <p14:creationId xmlns:p14="http://schemas.microsoft.com/office/powerpoint/2010/main" val="251375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a:t>
            </a:fld>
            <a:endParaRPr lang="en-US"/>
          </a:p>
        </p:txBody>
      </p:sp>
    </p:spTree>
    <p:extLst>
      <p:ext uri="{BB962C8B-B14F-4D97-AF65-F5344CB8AC3E}">
        <p14:creationId xmlns:p14="http://schemas.microsoft.com/office/powerpoint/2010/main" val="3741846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t>
            </a:r>
            <a:r>
              <a:rPr lang="en-US" baseline="0" dirty="0"/>
              <a:t> only be confused in Miami-Dade County (what about var. </a:t>
            </a:r>
            <a:r>
              <a:rPr lang="en-US" baseline="0" dirty="0" err="1"/>
              <a:t>sanibelensis</a:t>
            </a:r>
            <a:r>
              <a:rPr lang="en-US" baseline="0" dirty="0"/>
              <a:t> and var. </a:t>
            </a:r>
            <a:r>
              <a:rPr lang="en-US" baseline="0" dirty="0" err="1"/>
              <a:t>floridana</a:t>
            </a:r>
            <a:r>
              <a:rPr lang="en-US" baseline="0" dirty="0"/>
              <a:t>???)</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30</a:t>
            </a:fld>
            <a:endParaRPr lang="en-US"/>
          </a:p>
        </p:txBody>
      </p:sp>
    </p:spTree>
    <p:extLst>
      <p:ext uri="{BB962C8B-B14F-4D97-AF65-F5344CB8AC3E}">
        <p14:creationId xmlns:p14="http://schemas.microsoft.com/office/powerpoint/2010/main" val="19553927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31</a:t>
            </a:fld>
            <a:endParaRPr lang="en-US"/>
          </a:p>
        </p:txBody>
      </p:sp>
    </p:spTree>
    <p:extLst>
      <p:ext uri="{BB962C8B-B14F-4D97-AF65-F5344CB8AC3E}">
        <p14:creationId xmlns:p14="http://schemas.microsoft.com/office/powerpoint/2010/main" val="791237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Similarity:</a:t>
            </a:r>
            <a:r>
              <a:rPr lang="en-US" baseline="0" dirty="0"/>
              <a:t>  compound, alternate leaves, single trunk, white flowers in large clusters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32</a:t>
            </a:fld>
            <a:endParaRPr lang="en-US"/>
          </a:p>
        </p:txBody>
      </p:sp>
    </p:spTree>
    <p:extLst>
      <p:ext uri="{BB962C8B-B14F-4D97-AF65-F5344CB8AC3E}">
        <p14:creationId xmlns:p14="http://schemas.microsoft.com/office/powerpoint/2010/main" val="2145707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33</a:t>
            </a:fld>
            <a:endParaRPr lang="en-US"/>
          </a:p>
        </p:txBody>
      </p:sp>
    </p:spTree>
    <p:extLst>
      <p:ext uri="{BB962C8B-B14F-4D97-AF65-F5344CB8AC3E}">
        <p14:creationId xmlns:p14="http://schemas.microsoft.com/office/powerpoint/2010/main" val="3757928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34</a:t>
            </a:fld>
            <a:endParaRPr lang="en-US"/>
          </a:p>
        </p:txBody>
      </p:sp>
    </p:spTree>
    <p:extLst>
      <p:ext uri="{BB962C8B-B14F-4D97-AF65-F5344CB8AC3E}">
        <p14:creationId xmlns:p14="http://schemas.microsoft.com/office/powerpoint/2010/main" val="31767712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35</a:t>
            </a:fld>
            <a:endParaRPr lang="en-US"/>
          </a:p>
        </p:txBody>
      </p:sp>
    </p:spTree>
    <p:extLst>
      <p:ext uri="{BB962C8B-B14F-4D97-AF65-F5344CB8AC3E}">
        <p14:creationId xmlns:p14="http://schemas.microsoft.com/office/powerpoint/2010/main" val="1256314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36</a:t>
            </a:fld>
            <a:endParaRPr lang="en-US"/>
          </a:p>
        </p:txBody>
      </p:sp>
    </p:spTree>
    <p:extLst>
      <p:ext uri="{BB962C8B-B14F-4D97-AF65-F5344CB8AC3E}">
        <p14:creationId xmlns:p14="http://schemas.microsoft.com/office/powerpoint/2010/main" val="3356166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Similar due to alternate leaves of similar size, short shoots/leafy thorns, twigs that appear rusty brown</a:t>
            </a:r>
          </a:p>
        </p:txBody>
      </p:sp>
      <p:sp>
        <p:nvSpPr>
          <p:cNvPr id="4" name="Slide Number Placeholder 3"/>
          <p:cNvSpPr>
            <a:spLocks noGrp="1"/>
          </p:cNvSpPr>
          <p:nvPr>
            <p:ph type="sldNum" sz="quarter" idx="10"/>
          </p:nvPr>
        </p:nvSpPr>
        <p:spPr/>
        <p:txBody>
          <a:bodyPr/>
          <a:lstStyle/>
          <a:p>
            <a:fld id="{B56FDA8B-95A5-4E6B-9D74-61C0A241FFC6}" type="slidenum">
              <a:rPr lang="en-US" smtClean="0"/>
              <a:t>37</a:t>
            </a:fld>
            <a:endParaRPr lang="en-US"/>
          </a:p>
        </p:txBody>
      </p:sp>
    </p:spTree>
    <p:extLst>
      <p:ext uri="{BB962C8B-B14F-4D97-AF65-F5344CB8AC3E}">
        <p14:creationId xmlns:p14="http://schemas.microsoft.com/office/powerpoint/2010/main" val="13537767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38</a:t>
            </a:fld>
            <a:endParaRPr lang="en-US"/>
          </a:p>
        </p:txBody>
      </p:sp>
    </p:spTree>
    <p:extLst>
      <p:ext uri="{BB962C8B-B14F-4D97-AF65-F5344CB8AC3E}">
        <p14:creationId xmlns:p14="http://schemas.microsoft.com/office/powerpoint/2010/main" val="3336689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evergreen trees mostly in the Southern peninsula</a:t>
            </a:r>
            <a:r>
              <a:rPr lang="en-US" baseline="0" dirty="0"/>
              <a:t> with simple dark green leaves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39</a:t>
            </a:fld>
            <a:endParaRPr lang="en-US"/>
          </a:p>
        </p:txBody>
      </p:sp>
    </p:spTree>
    <p:extLst>
      <p:ext uri="{BB962C8B-B14F-4D97-AF65-F5344CB8AC3E}">
        <p14:creationId xmlns:p14="http://schemas.microsoft.com/office/powerpoint/2010/main" val="2874489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Similarity</a:t>
            </a:r>
            <a:r>
              <a:rPr lang="en-US" baseline="0" dirty="0"/>
              <a:t> – both have a long acuminate leaf apex</a:t>
            </a:r>
          </a:p>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a:t>
            </a:fld>
            <a:endParaRPr lang="en-US"/>
          </a:p>
        </p:txBody>
      </p:sp>
    </p:spTree>
    <p:extLst>
      <p:ext uri="{BB962C8B-B14F-4D97-AF65-F5344CB8AC3E}">
        <p14:creationId xmlns:p14="http://schemas.microsoft.com/office/powerpoint/2010/main" val="42625139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40</a:t>
            </a:fld>
            <a:endParaRPr lang="en-US"/>
          </a:p>
        </p:txBody>
      </p:sp>
    </p:spTree>
    <p:extLst>
      <p:ext uri="{BB962C8B-B14F-4D97-AF65-F5344CB8AC3E}">
        <p14:creationId xmlns:p14="http://schemas.microsoft.com/office/powerpoint/2010/main" val="2379152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evergreen trees mostly in the Southern peninsula</a:t>
            </a:r>
            <a:r>
              <a:rPr lang="en-US" baseline="0" dirty="0"/>
              <a:t> with simple dark green leaves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41</a:t>
            </a:fld>
            <a:endParaRPr lang="en-US"/>
          </a:p>
        </p:txBody>
      </p:sp>
    </p:spTree>
    <p:extLst>
      <p:ext uri="{BB962C8B-B14F-4D97-AF65-F5344CB8AC3E}">
        <p14:creationId xmlns:p14="http://schemas.microsoft.com/office/powerpoint/2010/main" val="3296728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with alternate</a:t>
            </a:r>
            <a:r>
              <a:rPr lang="en-US" baseline="0" dirty="0"/>
              <a:t>, even-pinnately compound leaves.  Leaflets often have a notched apex.  Note leaflets are not quite opposite of each other.</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42</a:t>
            </a:fld>
            <a:endParaRPr lang="en-US"/>
          </a:p>
        </p:txBody>
      </p:sp>
    </p:spTree>
    <p:extLst>
      <p:ext uri="{BB962C8B-B14F-4D97-AF65-F5344CB8AC3E}">
        <p14:creationId xmlns:p14="http://schemas.microsoft.com/office/powerpoint/2010/main" val="1232703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43</a:t>
            </a:fld>
            <a:endParaRPr lang="en-US"/>
          </a:p>
        </p:txBody>
      </p:sp>
    </p:spTree>
    <p:extLst>
      <p:ext uri="{BB962C8B-B14F-4D97-AF65-F5344CB8AC3E}">
        <p14:creationId xmlns:p14="http://schemas.microsoft.com/office/powerpoint/2010/main" val="3381453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44</a:t>
            </a:fld>
            <a:endParaRPr lang="en-US"/>
          </a:p>
        </p:txBody>
      </p:sp>
    </p:spTree>
    <p:extLst>
      <p:ext uri="{BB962C8B-B14F-4D97-AF65-F5344CB8AC3E}">
        <p14:creationId xmlns:p14="http://schemas.microsoft.com/office/powerpoint/2010/main" val="2834787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a:t>
            </a:r>
            <a:r>
              <a:rPr lang="en-US" baseline="0" dirty="0"/>
              <a:t> growth forms not that different from each other.  </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45</a:t>
            </a:fld>
            <a:endParaRPr lang="en-US"/>
          </a:p>
        </p:txBody>
      </p:sp>
    </p:spTree>
    <p:extLst>
      <p:ext uri="{BB962C8B-B14F-4D97-AF65-F5344CB8AC3E}">
        <p14:creationId xmlns:p14="http://schemas.microsoft.com/office/powerpoint/2010/main" val="41874165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have opposite leaves,</a:t>
            </a:r>
            <a:r>
              <a:rPr lang="en-US" baseline="0" dirty="0"/>
              <a:t> white flowers, red berries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46</a:t>
            </a:fld>
            <a:endParaRPr lang="en-US"/>
          </a:p>
        </p:txBody>
      </p:sp>
    </p:spTree>
    <p:extLst>
      <p:ext uri="{BB962C8B-B14F-4D97-AF65-F5344CB8AC3E}">
        <p14:creationId xmlns:p14="http://schemas.microsoft.com/office/powerpoint/2010/main" val="396280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only overlap in central FL.</a:t>
            </a:r>
          </a:p>
        </p:txBody>
      </p:sp>
      <p:sp>
        <p:nvSpPr>
          <p:cNvPr id="4" name="Slide Number Placeholder 3"/>
          <p:cNvSpPr>
            <a:spLocks noGrp="1"/>
          </p:cNvSpPr>
          <p:nvPr>
            <p:ph type="sldNum" sz="quarter" idx="10"/>
          </p:nvPr>
        </p:nvSpPr>
        <p:spPr/>
        <p:txBody>
          <a:bodyPr/>
          <a:lstStyle/>
          <a:p>
            <a:fld id="{B56FDA8B-95A5-4E6B-9D74-61C0A241FFC6}" type="slidenum">
              <a:rPr lang="en-US" smtClean="0"/>
              <a:t>47</a:t>
            </a:fld>
            <a:endParaRPr lang="en-US"/>
          </a:p>
        </p:txBody>
      </p:sp>
    </p:spTree>
    <p:extLst>
      <p:ext uri="{BB962C8B-B14F-4D97-AF65-F5344CB8AC3E}">
        <p14:creationId xmlns:p14="http://schemas.microsoft.com/office/powerpoint/2010/main" val="3099452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with fragrant</a:t>
            </a:r>
            <a:r>
              <a:rPr lang="en-US" baseline="0" dirty="0"/>
              <a:t> opposite leaves (both </a:t>
            </a:r>
            <a:r>
              <a:rPr lang="en-US" baseline="0" dirty="0" err="1"/>
              <a:t>myrtaceae</a:t>
            </a:r>
            <a:r>
              <a:rPr lang="en-US" baseline="0" dirty="0"/>
              <a:t>).  Both with axillary flowers/fruits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48</a:t>
            </a:fld>
            <a:endParaRPr lang="en-US"/>
          </a:p>
        </p:txBody>
      </p:sp>
    </p:spTree>
    <p:extLst>
      <p:ext uri="{BB962C8B-B14F-4D97-AF65-F5344CB8AC3E}">
        <p14:creationId xmlns:p14="http://schemas.microsoft.com/office/powerpoint/2010/main" val="7483213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49</a:t>
            </a:fld>
            <a:endParaRPr lang="en-US"/>
          </a:p>
        </p:txBody>
      </p:sp>
    </p:spTree>
    <p:extLst>
      <p:ext uri="{BB962C8B-B14F-4D97-AF65-F5344CB8AC3E}">
        <p14:creationId xmlns:p14="http://schemas.microsoft.com/office/powerpoint/2010/main" val="50568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5</a:t>
            </a:fld>
            <a:endParaRPr lang="en-US"/>
          </a:p>
        </p:txBody>
      </p:sp>
    </p:spTree>
    <p:extLst>
      <p:ext uri="{BB962C8B-B14F-4D97-AF65-F5344CB8AC3E}">
        <p14:creationId xmlns:p14="http://schemas.microsoft.com/office/powerpoint/2010/main" val="2737463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Both with fragrant</a:t>
            </a:r>
            <a:r>
              <a:rPr lang="en-US" baseline="0" dirty="0"/>
              <a:t> opposite leaves (both </a:t>
            </a:r>
            <a:r>
              <a:rPr lang="en-US" baseline="0" dirty="0" err="1"/>
              <a:t>myrtaceae</a:t>
            </a:r>
            <a:r>
              <a:rPr lang="en-US" baseline="0" dirty="0"/>
              <a:t>).  Both with axillary flowers/fruits</a:t>
            </a:r>
            <a:endParaRPr lang="en-US" dirty="0"/>
          </a:p>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50</a:t>
            </a:fld>
            <a:endParaRPr lang="en-US"/>
          </a:p>
        </p:txBody>
      </p:sp>
    </p:spTree>
    <p:extLst>
      <p:ext uri="{BB962C8B-B14F-4D97-AF65-F5344CB8AC3E}">
        <p14:creationId xmlns:p14="http://schemas.microsoft.com/office/powerpoint/2010/main" val="16256735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51</a:t>
            </a:fld>
            <a:endParaRPr lang="en-US"/>
          </a:p>
        </p:txBody>
      </p:sp>
    </p:spTree>
    <p:extLst>
      <p:ext uri="{BB962C8B-B14F-4D97-AF65-F5344CB8AC3E}">
        <p14:creationId xmlns:p14="http://schemas.microsoft.com/office/powerpoint/2010/main" val="29360079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52</a:t>
            </a:fld>
            <a:endParaRPr lang="en-US"/>
          </a:p>
        </p:txBody>
      </p:sp>
    </p:spTree>
    <p:extLst>
      <p:ext uri="{BB962C8B-B14F-4D97-AF65-F5344CB8AC3E}">
        <p14:creationId xmlns:p14="http://schemas.microsoft.com/office/powerpoint/2010/main" val="3869565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with larger, 2-ranked</a:t>
            </a:r>
            <a:r>
              <a:rPr lang="en-US" baseline="0" dirty="0"/>
              <a:t> leaves, and large fleshy fruits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53</a:t>
            </a:fld>
            <a:endParaRPr lang="en-US"/>
          </a:p>
        </p:txBody>
      </p:sp>
    </p:spTree>
    <p:extLst>
      <p:ext uri="{BB962C8B-B14F-4D97-AF65-F5344CB8AC3E}">
        <p14:creationId xmlns:p14="http://schemas.microsoft.com/office/powerpoint/2010/main" val="989716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54</a:t>
            </a:fld>
            <a:endParaRPr lang="en-US"/>
          </a:p>
        </p:txBody>
      </p:sp>
    </p:spTree>
    <p:extLst>
      <p:ext uri="{BB962C8B-B14F-4D97-AF65-F5344CB8AC3E}">
        <p14:creationId xmlns:p14="http://schemas.microsoft.com/office/powerpoint/2010/main" val="42877994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55</a:t>
            </a:fld>
            <a:endParaRPr lang="en-US"/>
          </a:p>
        </p:txBody>
      </p:sp>
    </p:spTree>
    <p:extLst>
      <p:ext uri="{BB962C8B-B14F-4D97-AF65-F5344CB8AC3E}">
        <p14:creationId xmlns:p14="http://schemas.microsoft.com/office/powerpoint/2010/main" val="3659602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with fragrant, alternate leaves that are</a:t>
            </a:r>
            <a:r>
              <a:rPr lang="en-US" baseline="0" dirty="0"/>
              <a:t> light on the underside.  Both with dark drupes. Both in </a:t>
            </a:r>
            <a:r>
              <a:rPr lang="en-US" baseline="0" dirty="0" err="1"/>
              <a:t>Lauraceae</a:t>
            </a:r>
            <a:r>
              <a:rPr lang="en-US" baseline="0" dirty="0"/>
              <a:t> family.</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56</a:t>
            </a:fld>
            <a:endParaRPr lang="en-US"/>
          </a:p>
        </p:txBody>
      </p:sp>
    </p:spTree>
    <p:extLst>
      <p:ext uri="{BB962C8B-B14F-4D97-AF65-F5344CB8AC3E}">
        <p14:creationId xmlns:p14="http://schemas.microsoft.com/office/powerpoint/2010/main" val="28991527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57</a:t>
            </a:fld>
            <a:endParaRPr lang="en-US"/>
          </a:p>
        </p:txBody>
      </p:sp>
    </p:spTree>
    <p:extLst>
      <p:ext uri="{BB962C8B-B14F-4D97-AF65-F5344CB8AC3E}">
        <p14:creationId xmlns:p14="http://schemas.microsoft.com/office/powerpoint/2010/main" val="1576838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Similarity</a:t>
            </a:r>
            <a:r>
              <a:rPr lang="en-US" baseline="0" dirty="0"/>
              <a:t> – both with alternate leaves, milky sap, small fig fruits that are sessile, aerial roots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58</a:t>
            </a:fld>
            <a:endParaRPr lang="en-US"/>
          </a:p>
        </p:txBody>
      </p:sp>
    </p:spTree>
    <p:extLst>
      <p:ext uri="{BB962C8B-B14F-4D97-AF65-F5344CB8AC3E}">
        <p14:creationId xmlns:p14="http://schemas.microsoft.com/office/powerpoint/2010/main" val="178978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59</a:t>
            </a:fld>
            <a:endParaRPr lang="en-US"/>
          </a:p>
        </p:txBody>
      </p:sp>
    </p:spTree>
    <p:extLst>
      <p:ext uri="{BB962C8B-B14F-4D97-AF65-F5344CB8AC3E}">
        <p14:creationId xmlns:p14="http://schemas.microsoft.com/office/powerpoint/2010/main" val="426614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 pasture</a:t>
            </a:r>
            <a:r>
              <a:rPr lang="en-US" baseline="0" dirty="0"/>
              <a:t> invaded by young chinese tallow</a:t>
            </a:r>
          </a:p>
          <a:p>
            <a:r>
              <a:rPr lang="en-US" baseline="0" dirty="0"/>
              <a:t>Picture of the fall foliage, fall is the best time to survey for tallow, as its color is very distinct.</a:t>
            </a:r>
          </a:p>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a:t>
            </a:fld>
            <a:endParaRPr lang="en-US"/>
          </a:p>
        </p:txBody>
      </p:sp>
    </p:spTree>
    <p:extLst>
      <p:ext uri="{BB962C8B-B14F-4D97-AF65-F5344CB8AC3E}">
        <p14:creationId xmlns:p14="http://schemas.microsoft.com/office/powerpoint/2010/main" val="12049722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60</a:t>
            </a:fld>
            <a:endParaRPr lang="en-US"/>
          </a:p>
        </p:txBody>
      </p:sp>
    </p:spTree>
    <p:extLst>
      <p:ext uri="{BB962C8B-B14F-4D97-AF65-F5344CB8AC3E}">
        <p14:creationId xmlns:p14="http://schemas.microsoft.com/office/powerpoint/2010/main" val="3826259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legumes</a:t>
            </a:r>
            <a:r>
              <a:rPr lang="en-US" baseline="0" dirty="0"/>
              <a:t> with compound leaves</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61</a:t>
            </a:fld>
            <a:endParaRPr lang="en-US"/>
          </a:p>
        </p:txBody>
      </p:sp>
    </p:spTree>
    <p:extLst>
      <p:ext uri="{BB962C8B-B14F-4D97-AF65-F5344CB8AC3E}">
        <p14:creationId xmlns:p14="http://schemas.microsoft.com/office/powerpoint/2010/main" val="1012330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62</a:t>
            </a:fld>
            <a:endParaRPr lang="en-US"/>
          </a:p>
        </p:txBody>
      </p:sp>
    </p:spTree>
    <p:extLst>
      <p:ext uri="{BB962C8B-B14F-4D97-AF65-F5344CB8AC3E}">
        <p14:creationId xmlns:p14="http://schemas.microsoft.com/office/powerpoint/2010/main" val="17917063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Gland character also a good way to tell lead</a:t>
            </a:r>
            <a:r>
              <a:rPr lang="en-US" baseline="0" dirty="0"/>
              <a:t> tree from silk tree, which has a gland near the base of the petiole</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63</a:t>
            </a:fld>
            <a:endParaRPr lang="en-US"/>
          </a:p>
        </p:txBody>
      </p:sp>
    </p:spTree>
    <p:extLst>
      <p:ext uri="{BB962C8B-B14F-4D97-AF65-F5344CB8AC3E}">
        <p14:creationId xmlns:p14="http://schemas.microsoft.com/office/powerpoint/2010/main" val="16096882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Gland character also a good way to tell lead</a:t>
            </a:r>
            <a:r>
              <a:rPr lang="en-US" baseline="0" dirty="0"/>
              <a:t> tree from silk tree, which has a gland near the base of the petiole</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64</a:t>
            </a:fld>
            <a:endParaRPr lang="en-US"/>
          </a:p>
        </p:txBody>
      </p:sp>
    </p:spTree>
    <p:extLst>
      <p:ext uri="{BB962C8B-B14F-4D97-AF65-F5344CB8AC3E}">
        <p14:creationId xmlns:p14="http://schemas.microsoft.com/office/powerpoint/2010/main" val="16096882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produce</a:t>
            </a:r>
            <a:r>
              <a:rPr lang="en-US" baseline="0" dirty="0"/>
              <a:t> red drupes; but note compound versus simple leaf</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65</a:t>
            </a:fld>
            <a:endParaRPr lang="en-US"/>
          </a:p>
        </p:txBody>
      </p:sp>
    </p:spTree>
    <p:extLst>
      <p:ext uri="{BB962C8B-B14F-4D97-AF65-F5344CB8AC3E}">
        <p14:creationId xmlns:p14="http://schemas.microsoft.com/office/powerpoint/2010/main" val="29060532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66</a:t>
            </a:fld>
            <a:endParaRPr lang="en-US"/>
          </a:p>
        </p:txBody>
      </p:sp>
    </p:spTree>
    <p:extLst>
      <p:ext uri="{BB962C8B-B14F-4D97-AF65-F5344CB8AC3E}">
        <p14:creationId xmlns:p14="http://schemas.microsoft.com/office/powerpoint/2010/main" val="7954585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similar in appearance,</a:t>
            </a:r>
            <a:r>
              <a:rPr lang="en-US" baseline="0" dirty="0"/>
              <a:t> closely related, may hybridize (according to Godfrey)</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67</a:t>
            </a:fld>
            <a:endParaRPr lang="en-US"/>
          </a:p>
        </p:txBody>
      </p:sp>
    </p:spTree>
    <p:extLst>
      <p:ext uri="{BB962C8B-B14F-4D97-AF65-F5344CB8AC3E}">
        <p14:creationId xmlns:p14="http://schemas.microsoft.com/office/powerpoint/2010/main" val="15955742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68</a:t>
            </a:fld>
            <a:endParaRPr lang="en-US"/>
          </a:p>
        </p:txBody>
      </p:sp>
    </p:spTree>
    <p:extLst>
      <p:ext uri="{BB962C8B-B14F-4D97-AF65-F5344CB8AC3E}">
        <p14:creationId xmlns:p14="http://schemas.microsoft.com/office/powerpoint/2010/main" val="25215618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similar in appearance,</a:t>
            </a:r>
            <a:r>
              <a:rPr lang="en-US" baseline="0" dirty="0"/>
              <a:t> closely related, may hybridize (according to Godfrey)</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69</a:t>
            </a:fld>
            <a:endParaRPr lang="en-US"/>
          </a:p>
        </p:txBody>
      </p:sp>
    </p:spTree>
    <p:extLst>
      <p:ext uri="{BB962C8B-B14F-4D97-AF65-F5344CB8AC3E}">
        <p14:creationId xmlns:p14="http://schemas.microsoft.com/office/powerpoint/2010/main" val="1595574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56FDA8B-95A5-4E6B-9D74-61C0A241FFC6}" type="slidenum">
              <a:rPr lang="en-US" smtClean="0"/>
              <a:t>7</a:t>
            </a:fld>
            <a:endParaRPr lang="en-US"/>
          </a:p>
        </p:txBody>
      </p:sp>
    </p:spTree>
    <p:extLst>
      <p:ext uri="{BB962C8B-B14F-4D97-AF65-F5344CB8AC3E}">
        <p14:creationId xmlns:p14="http://schemas.microsoft.com/office/powerpoint/2010/main" val="30499303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with milky sap, leaves with three</a:t>
            </a:r>
            <a:r>
              <a:rPr lang="en-US" baseline="0" dirty="0"/>
              <a:t> veins at base, serrate margin</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70</a:t>
            </a:fld>
            <a:endParaRPr lang="en-US"/>
          </a:p>
        </p:txBody>
      </p:sp>
    </p:spTree>
    <p:extLst>
      <p:ext uri="{BB962C8B-B14F-4D97-AF65-F5344CB8AC3E}">
        <p14:creationId xmlns:p14="http://schemas.microsoft.com/office/powerpoint/2010/main" val="340404654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71</a:t>
            </a:fld>
            <a:endParaRPr lang="en-US"/>
          </a:p>
        </p:txBody>
      </p:sp>
    </p:spTree>
    <p:extLst>
      <p:ext uri="{BB962C8B-B14F-4D97-AF65-F5344CB8AC3E}">
        <p14:creationId xmlns:p14="http://schemas.microsoft.com/office/powerpoint/2010/main" val="1809747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72</a:t>
            </a:fld>
            <a:endParaRPr lang="en-US"/>
          </a:p>
        </p:txBody>
      </p:sp>
    </p:spTree>
    <p:extLst>
      <p:ext uri="{BB962C8B-B14F-4D97-AF65-F5344CB8AC3E}">
        <p14:creationId xmlns:p14="http://schemas.microsoft.com/office/powerpoint/2010/main" val="11414321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73</a:t>
            </a:fld>
            <a:endParaRPr lang="en-US"/>
          </a:p>
        </p:txBody>
      </p:sp>
    </p:spTree>
    <p:extLst>
      <p:ext uri="{BB962C8B-B14F-4D97-AF65-F5344CB8AC3E}">
        <p14:creationId xmlns:p14="http://schemas.microsoft.com/office/powerpoint/2010/main" val="6968213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74</a:t>
            </a:fld>
            <a:endParaRPr lang="en-US"/>
          </a:p>
        </p:txBody>
      </p:sp>
    </p:spTree>
    <p:extLst>
      <p:ext uri="{BB962C8B-B14F-4D97-AF65-F5344CB8AC3E}">
        <p14:creationId xmlns:p14="http://schemas.microsoft.com/office/powerpoint/2010/main" val="42335986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FDA8B-95A5-4E6B-9D74-61C0A241FFC6}" type="slidenum">
              <a:rPr lang="en-US" smtClean="0"/>
              <a:t>75</a:t>
            </a:fld>
            <a:endParaRPr lang="en-US"/>
          </a:p>
        </p:txBody>
      </p:sp>
    </p:spTree>
    <p:extLst>
      <p:ext uri="{BB962C8B-B14F-4D97-AF65-F5344CB8AC3E}">
        <p14:creationId xmlns:p14="http://schemas.microsoft.com/office/powerpoint/2010/main" val="40966000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76</a:t>
            </a:fld>
            <a:endParaRPr lang="en-US"/>
          </a:p>
        </p:txBody>
      </p:sp>
    </p:spTree>
    <p:extLst>
      <p:ext uri="{BB962C8B-B14F-4D97-AF65-F5344CB8AC3E}">
        <p14:creationId xmlns:p14="http://schemas.microsoft.com/office/powerpoint/2010/main" val="23558314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77</a:t>
            </a:fld>
            <a:endParaRPr lang="en-US"/>
          </a:p>
        </p:txBody>
      </p:sp>
    </p:spTree>
    <p:extLst>
      <p:ext uri="{BB962C8B-B14F-4D97-AF65-F5344CB8AC3E}">
        <p14:creationId xmlns:p14="http://schemas.microsoft.com/office/powerpoint/2010/main" val="11135373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78</a:t>
            </a:fld>
            <a:endParaRPr lang="en-US"/>
          </a:p>
        </p:txBody>
      </p:sp>
    </p:spTree>
    <p:extLst>
      <p:ext uri="{BB962C8B-B14F-4D97-AF65-F5344CB8AC3E}">
        <p14:creationId xmlns:p14="http://schemas.microsoft.com/office/powerpoint/2010/main" val="26614206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79</a:t>
            </a:fld>
            <a:endParaRPr lang="en-US"/>
          </a:p>
        </p:txBody>
      </p:sp>
    </p:spTree>
    <p:extLst>
      <p:ext uri="{BB962C8B-B14F-4D97-AF65-F5344CB8AC3E}">
        <p14:creationId xmlns:p14="http://schemas.microsoft.com/office/powerpoint/2010/main" val="17539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8</a:t>
            </a:fld>
            <a:endParaRPr lang="en-US"/>
          </a:p>
        </p:txBody>
      </p:sp>
    </p:spTree>
    <p:extLst>
      <p:ext uri="{BB962C8B-B14F-4D97-AF65-F5344CB8AC3E}">
        <p14:creationId xmlns:p14="http://schemas.microsoft.com/office/powerpoint/2010/main" val="39606123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species each </a:t>
            </a:r>
            <a:r>
              <a:rPr lang="en-US" dirty="0" err="1"/>
              <a:t>sorus</a:t>
            </a:r>
            <a:r>
              <a:rPr lang="en-US" dirty="0"/>
              <a:t> is covered by a thin, often membranous structure called an </a:t>
            </a:r>
            <a:r>
              <a:rPr lang="en-US" b="1" dirty="0" err="1">
                <a:hlinkClick r:id="rId3"/>
              </a:rPr>
              <a:t>indusium</a:t>
            </a:r>
            <a:r>
              <a:rPr lang="en-US" dirty="0"/>
              <a:t> (plural = </a:t>
            </a:r>
            <a:r>
              <a:rPr lang="en-US" dirty="0" err="1"/>
              <a:t>indusia</a:t>
            </a:r>
            <a:r>
              <a:rPr lang="en-US" dirty="0"/>
              <a:t>).</a:t>
            </a:r>
          </a:p>
        </p:txBody>
      </p:sp>
      <p:sp>
        <p:nvSpPr>
          <p:cNvPr id="4" name="Slide Number Placeholder 3"/>
          <p:cNvSpPr>
            <a:spLocks noGrp="1"/>
          </p:cNvSpPr>
          <p:nvPr>
            <p:ph type="sldNum" sz="quarter" idx="10"/>
          </p:nvPr>
        </p:nvSpPr>
        <p:spPr/>
        <p:txBody>
          <a:bodyPr/>
          <a:lstStyle/>
          <a:p>
            <a:fld id="{B56FDA8B-95A5-4E6B-9D74-61C0A241FFC6}" type="slidenum">
              <a:rPr lang="en-US" smtClean="0"/>
              <a:t>80</a:t>
            </a:fld>
            <a:endParaRPr lang="en-US"/>
          </a:p>
        </p:txBody>
      </p:sp>
    </p:spTree>
    <p:extLst>
      <p:ext uri="{BB962C8B-B14F-4D97-AF65-F5344CB8AC3E}">
        <p14:creationId xmlns:p14="http://schemas.microsoft.com/office/powerpoint/2010/main" val="23343332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hlinkClick r:id="rId3"/>
              </a:rPr>
              <a:t>indusium</a:t>
            </a:r>
            <a:r>
              <a:rPr lang="en-US" dirty="0"/>
              <a:t> a thin, often </a:t>
            </a:r>
            <a:r>
              <a:rPr lang="en-US" dirty="0" err="1"/>
              <a:t>membraneous</a:t>
            </a:r>
            <a:r>
              <a:rPr lang="en-US" dirty="0"/>
              <a:t> structure covering each </a:t>
            </a:r>
            <a:r>
              <a:rPr lang="en-US" dirty="0" err="1"/>
              <a:t>sorus</a:t>
            </a:r>
            <a:r>
              <a:rPr lang="en-US" dirty="0"/>
              <a:t>.</a:t>
            </a:r>
          </a:p>
        </p:txBody>
      </p:sp>
      <p:sp>
        <p:nvSpPr>
          <p:cNvPr id="4" name="Slide Number Placeholder 3"/>
          <p:cNvSpPr>
            <a:spLocks noGrp="1"/>
          </p:cNvSpPr>
          <p:nvPr>
            <p:ph type="sldNum" sz="quarter" idx="10"/>
          </p:nvPr>
        </p:nvSpPr>
        <p:spPr/>
        <p:txBody>
          <a:bodyPr/>
          <a:lstStyle/>
          <a:p>
            <a:fld id="{B56FDA8B-95A5-4E6B-9D74-61C0A241FFC6}" type="slidenum">
              <a:rPr lang="en-US" smtClean="0"/>
              <a:t>81</a:t>
            </a:fld>
            <a:endParaRPr lang="en-US"/>
          </a:p>
        </p:txBody>
      </p:sp>
    </p:spTree>
    <p:extLst>
      <p:ext uri="{BB962C8B-B14F-4D97-AF65-F5344CB8AC3E}">
        <p14:creationId xmlns:p14="http://schemas.microsoft.com/office/powerpoint/2010/main" val="25514955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82</a:t>
            </a:fld>
            <a:endParaRPr lang="en-US"/>
          </a:p>
        </p:txBody>
      </p:sp>
    </p:spTree>
    <p:extLst>
      <p:ext uri="{BB962C8B-B14F-4D97-AF65-F5344CB8AC3E}">
        <p14:creationId xmlns:p14="http://schemas.microsoft.com/office/powerpoint/2010/main" val="7614355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83</a:t>
            </a:fld>
            <a:endParaRPr lang="en-US"/>
          </a:p>
        </p:txBody>
      </p:sp>
    </p:spTree>
    <p:extLst>
      <p:ext uri="{BB962C8B-B14F-4D97-AF65-F5344CB8AC3E}">
        <p14:creationId xmlns:p14="http://schemas.microsoft.com/office/powerpoint/2010/main" val="3724715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84</a:t>
            </a:fld>
            <a:endParaRPr lang="en-US"/>
          </a:p>
        </p:txBody>
      </p:sp>
    </p:spTree>
    <p:extLst>
      <p:ext uri="{BB962C8B-B14F-4D97-AF65-F5344CB8AC3E}">
        <p14:creationId xmlns:p14="http://schemas.microsoft.com/office/powerpoint/2010/main" val="23779989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85</a:t>
            </a:fld>
            <a:endParaRPr lang="en-US"/>
          </a:p>
        </p:txBody>
      </p:sp>
    </p:spTree>
    <p:extLst>
      <p:ext uri="{BB962C8B-B14F-4D97-AF65-F5344CB8AC3E}">
        <p14:creationId xmlns:p14="http://schemas.microsoft.com/office/powerpoint/2010/main" val="41426378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86</a:t>
            </a:fld>
            <a:endParaRPr lang="en-US"/>
          </a:p>
        </p:txBody>
      </p:sp>
    </p:spTree>
    <p:extLst>
      <p:ext uri="{BB962C8B-B14F-4D97-AF65-F5344CB8AC3E}">
        <p14:creationId xmlns:p14="http://schemas.microsoft.com/office/powerpoint/2010/main" val="192042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87</a:t>
            </a:fld>
            <a:endParaRPr lang="en-US"/>
          </a:p>
        </p:txBody>
      </p:sp>
    </p:spTree>
    <p:extLst>
      <p:ext uri="{BB962C8B-B14F-4D97-AF65-F5344CB8AC3E}">
        <p14:creationId xmlns:p14="http://schemas.microsoft.com/office/powerpoint/2010/main" val="20029872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88</a:t>
            </a:fld>
            <a:endParaRPr lang="en-US"/>
          </a:p>
        </p:txBody>
      </p:sp>
    </p:spTree>
    <p:extLst>
      <p:ext uri="{BB962C8B-B14F-4D97-AF65-F5344CB8AC3E}">
        <p14:creationId xmlns:p14="http://schemas.microsoft.com/office/powerpoint/2010/main" val="25147189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89</a:t>
            </a:fld>
            <a:endParaRPr lang="en-US"/>
          </a:p>
        </p:txBody>
      </p:sp>
    </p:spTree>
    <p:extLst>
      <p:ext uri="{BB962C8B-B14F-4D97-AF65-F5344CB8AC3E}">
        <p14:creationId xmlns:p14="http://schemas.microsoft.com/office/powerpoint/2010/main" val="164084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Similarity</a:t>
            </a:r>
            <a:r>
              <a:rPr lang="en-US" baseline="0" dirty="0"/>
              <a:t> – leaves are a similar shape, both alternate.  Similar fruits.  Same genus.  Both have lines and dots in leaf (looking through leaf with light behind)</a:t>
            </a:r>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9</a:t>
            </a:fld>
            <a:endParaRPr lang="en-US"/>
          </a:p>
        </p:txBody>
      </p:sp>
    </p:spTree>
    <p:extLst>
      <p:ext uri="{BB962C8B-B14F-4D97-AF65-F5344CB8AC3E}">
        <p14:creationId xmlns:p14="http://schemas.microsoft.com/office/powerpoint/2010/main" val="37120185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FDA8B-95A5-4E6B-9D74-61C0A241FFC6}" type="slidenum">
              <a:rPr lang="en-US" smtClean="0"/>
              <a:t>90</a:t>
            </a:fld>
            <a:endParaRPr lang="en-US"/>
          </a:p>
        </p:txBody>
      </p:sp>
    </p:spTree>
    <p:extLst>
      <p:ext uri="{BB962C8B-B14F-4D97-AF65-F5344CB8AC3E}">
        <p14:creationId xmlns:p14="http://schemas.microsoft.com/office/powerpoint/2010/main" val="3179996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6FDA8B-95A5-4E6B-9D74-61C0A241FFC6}" type="slidenum">
              <a:rPr lang="en-US" smtClean="0"/>
              <a:t>91</a:t>
            </a:fld>
            <a:endParaRPr lang="en-US"/>
          </a:p>
        </p:txBody>
      </p:sp>
    </p:spTree>
    <p:extLst>
      <p:ext uri="{BB962C8B-B14F-4D97-AF65-F5344CB8AC3E}">
        <p14:creationId xmlns:p14="http://schemas.microsoft.com/office/powerpoint/2010/main" val="22566415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perennial</a:t>
            </a:r>
            <a:r>
              <a:rPr lang="en-US" baseline="0" dirty="0"/>
              <a:t> </a:t>
            </a:r>
            <a:r>
              <a:rPr lang="en-US" dirty="0"/>
              <a:t>grasses to about 4 feet tall, with flat, erect, leaf blades.</a:t>
            </a:r>
          </a:p>
        </p:txBody>
      </p:sp>
      <p:sp>
        <p:nvSpPr>
          <p:cNvPr id="4" name="Slide Number Placeholder 3"/>
          <p:cNvSpPr>
            <a:spLocks noGrp="1"/>
          </p:cNvSpPr>
          <p:nvPr>
            <p:ph type="sldNum" sz="quarter" idx="10"/>
          </p:nvPr>
        </p:nvSpPr>
        <p:spPr/>
        <p:txBody>
          <a:bodyPr/>
          <a:lstStyle/>
          <a:p>
            <a:fld id="{B56FDA8B-95A5-4E6B-9D74-61C0A241FFC6}" type="slidenum">
              <a:rPr lang="en-US" smtClean="0"/>
              <a:t>92</a:t>
            </a:fld>
            <a:endParaRPr lang="en-US"/>
          </a:p>
        </p:txBody>
      </p:sp>
    </p:spTree>
    <p:extLst>
      <p:ext uri="{BB962C8B-B14F-4D97-AF65-F5344CB8AC3E}">
        <p14:creationId xmlns:p14="http://schemas.microsoft.com/office/powerpoint/2010/main" val="381893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93</a:t>
            </a:fld>
            <a:endParaRPr lang="en-US"/>
          </a:p>
        </p:txBody>
      </p:sp>
    </p:spTree>
    <p:extLst>
      <p:ext uri="{BB962C8B-B14F-4D97-AF65-F5344CB8AC3E}">
        <p14:creationId xmlns:p14="http://schemas.microsoft.com/office/powerpoint/2010/main" val="42251696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94</a:t>
            </a:fld>
            <a:endParaRPr lang="en-US"/>
          </a:p>
        </p:txBody>
      </p:sp>
    </p:spTree>
    <p:extLst>
      <p:ext uri="{BB962C8B-B14F-4D97-AF65-F5344CB8AC3E}">
        <p14:creationId xmlns:p14="http://schemas.microsoft.com/office/powerpoint/2010/main" val="39294475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95</a:t>
            </a:fld>
            <a:endParaRPr lang="en-US"/>
          </a:p>
        </p:txBody>
      </p:sp>
    </p:spTree>
    <p:extLst>
      <p:ext uri="{BB962C8B-B14F-4D97-AF65-F5344CB8AC3E}">
        <p14:creationId xmlns:p14="http://schemas.microsoft.com/office/powerpoint/2010/main" val="24481878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96</a:t>
            </a:fld>
            <a:endParaRPr lang="en-US"/>
          </a:p>
        </p:txBody>
      </p:sp>
    </p:spTree>
    <p:extLst>
      <p:ext uri="{BB962C8B-B14F-4D97-AF65-F5344CB8AC3E}">
        <p14:creationId xmlns:p14="http://schemas.microsoft.com/office/powerpoint/2010/main" val="23573372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97</a:t>
            </a:fld>
            <a:endParaRPr lang="en-US"/>
          </a:p>
        </p:txBody>
      </p:sp>
    </p:spTree>
    <p:extLst>
      <p:ext uri="{BB962C8B-B14F-4D97-AF65-F5344CB8AC3E}">
        <p14:creationId xmlns:p14="http://schemas.microsoft.com/office/powerpoint/2010/main" val="38905442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98</a:t>
            </a:fld>
            <a:endParaRPr lang="en-US"/>
          </a:p>
        </p:txBody>
      </p:sp>
    </p:spTree>
    <p:extLst>
      <p:ext uri="{BB962C8B-B14F-4D97-AF65-F5344CB8AC3E}">
        <p14:creationId xmlns:p14="http://schemas.microsoft.com/office/powerpoint/2010/main" val="34588032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6FDA8B-95A5-4E6B-9D74-61C0A241FFC6}" type="slidenum">
              <a:rPr lang="en-US" smtClean="0"/>
              <a:t>99</a:t>
            </a:fld>
            <a:endParaRPr lang="en-US"/>
          </a:p>
        </p:txBody>
      </p:sp>
    </p:spTree>
    <p:extLst>
      <p:ext uri="{BB962C8B-B14F-4D97-AF65-F5344CB8AC3E}">
        <p14:creationId xmlns:p14="http://schemas.microsoft.com/office/powerpoint/2010/main" val="2720941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CAA6DE4-0182-45A6-A4FE-26D3F658832C}" type="datetimeFigureOut">
              <a:rPr lang="en-US" smtClean="0"/>
              <a:t>6/26/2020</a:t>
            </a:fld>
            <a:endParaRPr lang="en-US"/>
          </a:p>
        </p:txBody>
      </p:sp>
      <p:sp>
        <p:nvSpPr>
          <p:cNvPr id="8" name="Slide Number Placeholder 7"/>
          <p:cNvSpPr>
            <a:spLocks noGrp="1"/>
          </p:cNvSpPr>
          <p:nvPr>
            <p:ph type="sldNum" sz="quarter" idx="11"/>
          </p:nvPr>
        </p:nvSpPr>
        <p:spPr/>
        <p:txBody>
          <a:bodyPr/>
          <a:lstStyle/>
          <a:p>
            <a:fld id="{2F8E5DBA-CFDA-4C78-9CC5-439C3CB783F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AA6DE4-0182-45A6-A4FE-26D3F658832C}"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E5DBA-CFDA-4C78-9CC5-439C3CB783F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AA6DE4-0182-45A6-A4FE-26D3F658832C}" type="datetimeFigureOut">
              <a:rPr lang="en-US" smtClean="0"/>
              <a:t>6/26/2020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8E5DBA-CFDA-4C78-9CC5-439C3CB783F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8"/>
          <p:cNvSpPr>
            <a:spLocks noGrp="1"/>
          </p:cNvSpPr>
          <p:nvPr>
            <p:ph type="dt" sz="half" idx="14"/>
          </p:nvPr>
        </p:nvSpPr>
        <p:spPr/>
        <p:txBody>
          <a:bodyPr/>
          <a:lstStyle/>
          <a:p>
            <a:fld id="{4CAA6DE4-0182-45A6-A4FE-26D3F658832C}" type="datetimeFigureOut">
              <a:rPr lang="en-US" smtClean="0"/>
              <a:t>6/26/2020</a:t>
            </a:fld>
            <a:endParaRPr lang="en-US"/>
          </a:p>
        </p:txBody>
      </p:sp>
      <p:sp>
        <p:nvSpPr>
          <p:cNvPr id="10" name="Slide Number Placeholder 9"/>
          <p:cNvSpPr>
            <a:spLocks noGrp="1"/>
          </p:cNvSpPr>
          <p:nvPr>
            <p:ph type="sldNum" sz="quarter" idx="15"/>
          </p:nvPr>
        </p:nvSpPr>
        <p:spPr/>
        <p:txBody>
          <a:bodyPr/>
          <a:lstStyle/>
          <a:p>
            <a:fld id="{2F8E5DBA-CFDA-4C78-9CC5-439C3CB783FE}"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4CAA6DE4-0182-45A6-A4FE-26D3F658832C}" type="datetimeFigureOut">
              <a:rPr lang="en-US" smtClean="0"/>
              <a:t>6/26/2020</a:t>
            </a:fld>
            <a:endParaRPr lang="en-US"/>
          </a:p>
        </p:txBody>
      </p:sp>
      <p:sp>
        <p:nvSpPr>
          <p:cNvPr id="8" name="Slide Number Placeholder 7"/>
          <p:cNvSpPr>
            <a:spLocks noGrp="1"/>
          </p:cNvSpPr>
          <p:nvPr>
            <p:ph type="sldNum" sz="quarter" idx="11"/>
          </p:nvPr>
        </p:nvSpPr>
        <p:spPr/>
        <p:txBody>
          <a:bodyPr/>
          <a:lstStyle/>
          <a:p>
            <a:fld id="{2F8E5DBA-CFDA-4C78-9CC5-439C3CB783F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p:cNvSpPr>
            <a:spLocks noGrp="1"/>
          </p:cNvSpPr>
          <p:nvPr>
            <p:ph type="dt" sz="half" idx="10"/>
          </p:nvPr>
        </p:nvSpPr>
        <p:spPr/>
        <p:txBody>
          <a:bodyPr/>
          <a:lstStyle/>
          <a:p>
            <a:fld id="{4CAA6DE4-0182-45A6-A4FE-26D3F658832C}" type="datetimeFigureOut">
              <a:rPr lang="en-US" smtClean="0"/>
              <a:t>6/26/2020</a:t>
            </a:fld>
            <a:endParaRPr lang="en-US"/>
          </a:p>
        </p:txBody>
      </p:sp>
      <p:sp>
        <p:nvSpPr>
          <p:cNvPr id="10" name="Slide Number Placeholder 9"/>
          <p:cNvSpPr>
            <a:spLocks noGrp="1"/>
          </p:cNvSpPr>
          <p:nvPr>
            <p:ph type="sldNum" sz="quarter" idx="11"/>
          </p:nvPr>
        </p:nvSpPr>
        <p:spPr/>
        <p:txBody>
          <a:bodyPr/>
          <a:lstStyle/>
          <a:p>
            <a:fld id="{2F8E5DBA-CFDA-4C78-9CC5-439C3CB783FE}" type="slidenum">
              <a:rPr lang="en-US" smtClean="0"/>
              <a:t>‹#›</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0"/>
          </p:nvPr>
        </p:nvSpPr>
        <p:spPr/>
        <p:txBody>
          <a:bodyPr/>
          <a:lstStyle/>
          <a:p>
            <a:fld id="{4CAA6DE4-0182-45A6-A4FE-26D3F658832C}" type="datetimeFigureOut">
              <a:rPr lang="en-US" smtClean="0"/>
              <a:t>6/26/2020</a:t>
            </a:fld>
            <a:endParaRPr lang="en-US"/>
          </a:p>
        </p:txBody>
      </p:sp>
      <p:sp>
        <p:nvSpPr>
          <p:cNvPr id="11" name="Slide Number Placeholder 10"/>
          <p:cNvSpPr>
            <a:spLocks noGrp="1"/>
          </p:cNvSpPr>
          <p:nvPr>
            <p:ph type="sldNum" sz="quarter" idx="11"/>
          </p:nvPr>
        </p:nvSpPr>
        <p:spPr/>
        <p:txBody>
          <a:bodyPr/>
          <a:lstStyle/>
          <a:p>
            <a:fld id="{2F8E5DBA-CFDA-4C78-9CC5-439C3CB783FE}" type="slidenum">
              <a:rPr lang="en-US" smtClean="0"/>
              <a:t>‹#›</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4CAA6DE4-0182-45A6-A4FE-26D3F658832C}" type="datetimeFigureOut">
              <a:rPr lang="en-US" smtClean="0"/>
              <a:t>6/26/2020</a:t>
            </a:fld>
            <a:endParaRPr lang="en-US"/>
          </a:p>
        </p:txBody>
      </p:sp>
      <p:sp>
        <p:nvSpPr>
          <p:cNvPr id="5" name="Title 4"/>
          <p:cNvSpPr>
            <a:spLocks noGrp="1"/>
          </p:cNvSpPr>
          <p:nvPr>
            <p:ph type="title"/>
          </p:nvPr>
        </p:nvSpPr>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2F8E5DBA-CFDA-4C78-9CC5-439C3CB783FE}" type="slidenum">
              <a:rPr lang="en-US" smtClean="0"/>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AA6DE4-0182-45A6-A4FE-26D3F658832C}" type="datetimeFigureOut">
              <a:rPr lang="en-US" smtClean="0"/>
              <a:t>6/26/2020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8E5DBA-CFDA-4C78-9CC5-439C3CB783F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CAA6DE4-0182-45A6-A4FE-26D3F658832C}" type="datetimeFigureOut">
              <a:rPr lang="en-US" smtClean="0"/>
              <a:t>6/26/2020</a:t>
            </a:fld>
            <a:endParaRPr lang="en-US"/>
          </a:p>
        </p:txBody>
      </p:sp>
      <p:sp>
        <p:nvSpPr>
          <p:cNvPr id="9" name="Slide Number Placeholder 8"/>
          <p:cNvSpPr>
            <a:spLocks noGrp="1"/>
          </p:cNvSpPr>
          <p:nvPr>
            <p:ph type="sldNum" sz="quarter" idx="11"/>
          </p:nvPr>
        </p:nvSpPr>
        <p:spPr/>
        <p:txBody>
          <a:bodyPr/>
          <a:lstStyle/>
          <a:p>
            <a:fld id="{2F8E5DBA-CFDA-4C78-9CC5-439C3CB783FE}"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CAA6DE4-0182-45A6-A4FE-26D3F658832C}" type="datetimeFigureOut">
              <a:rPr lang="en-US" smtClean="0"/>
              <a:t>6/26/2020</a:t>
            </a:fld>
            <a:endParaRPr lang="en-US"/>
          </a:p>
        </p:txBody>
      </p:sp>
      <p:sp>
        <p:nvSpPr>
          <p:cNvPr id="9" name="Slide Number Placeholder 8"/>
          <p:cNvSpPr>
            <a:spLocks noGrp="1"/>
          </p:cNvSpPr>
          <p:nvPr>
            <p:ph type="sldNum" sz="quarter" idx="11"/>
          </p:nvPr>
        </p:nvSpPr>
        <p:spPr/>
        <p:txBody>
          <a:bodyPr/>
          <a:lstStyle/>
          <a:p>
            <a:fld id="{2F8E5DBA-CFDA-4C78-9CC5-439C3CB783FE}"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
              <a:srgbClr val="91C6F7">
                <a:lumMod val="74000"/>
              </a:srgbClr>
            </a:gs>
            <a:gs pos="100000">
              <a:schemeClr val="accent1">
                <a:lumMod val="50000"/>
              </a:schemeClr>
            </a:gs>
            <a:gs pos="100000">
              <a:schemeClr val="accent1">
                <a:tint val="23500"/>
                <a:satMod val="160000"/>
              </a:schemeClr>
            </a:gs>
          </a:gsLst>
          <a:path path="rect">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4CAA6DE4-0182-45A6-A4FE-26D3F658832C}" type="datetimeFigureOut">
              <a:rPr lang="en-US" smtClean="0"/>
              <a:t>6/26/2020</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2F8E5DBA-CFDA-4C78-9CC5-439C3CB783FE}"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22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1.xml"/><Relationship Id="rId1" Type="http://schemas.openxmlformats.org/officeDocument/2006/relationships/slideLayout" Target="../slideLayouts/slideLayout5.xml"/><Relationship Id="rId4" Type="http://schemas.openxmlformats.org/officeDocument/2006/relationships/image" Target="../media/image227.png"/></Relationships>
</file>

<file path=ppt/slides/_rels/slide10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02.xml"/><Relationship Id="rId1" Type="http://schemas.openxmlformats.org/officeDocument/2006/relationships/slideLayout" Target="../slideLayouts/slideLayout5.xml"/><Relationship Id="rId5" Type="http://schemas.openxmlformats.org/officeDocument/2006/relationships/image" Target="../media/image233.jpg"/><Relationship Id="rId4" Type="http://schemas.openxmlformats.org/officeDocument/2006/relationships/image" Target="../media/image232.png"/></Relationships>
</file>

<file path=ppt/slides/_rels/slide1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03.xml"/><Relationship Id="rId1" Type="http://schemas.openxmlformats.org/officeDocument/2006/relationships/slideLayout" Target="../slideLayouts/slideLayout5.xml"/><Relationship Id="rId4" Type="http://schemas.openxmlformats.org/officeDocument/2006/relationships/image" Target="../media/image228.jpg"/></Relationships>
</file>

<file path=ppt/slides/_rels/slide10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235.jpeg"/></Relationships>
</file>

<file path=ppt/slides/_rels/slide105.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105.xml"/><Relationship Id="rId1" Type="http://schemas.openxmlformats.org/officeDocument/2006/relationships/slideLayout" Target="../slideLayouts/slideLayout5.xml"/><Relationship Id="rId5" Type="http://schemas.openxmlformats.org/officeDocument/2006/relationships/image" Target="../media/image238.emf"/><Relationship Id="rId4" Type="http://schemas.openxmlformats.org/officeDocument/2006/relationships/image" Target="../media/image237.png"/></Relationships>
</file>

<file path=ppt/slides/_rels/slide10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06.xml"/><Relationship Id="rId1" Type="http://schemas.openxmlformats.org/officeDocument/2006/relationships/slideLayout" Target="../slideLayouts/slideLayout5.xml"/><Relationship Id="rId4" Type="http://schemas.openxmlformats.org/officeDocument/2006/relationships/image" Target="../media/image240.jpeg"/></Relationships>
</file>

<file path=ppt/slides/_rels/slide107.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07.xml"/><Relationship Id="rId1" Type="http://schemas.openxmlformats.org/officeDocument/2006/relationships/slideLayout" Target="../slideLayouts/slideLayout5.xml"/><Relationship Id="rId4" Type="http://schemas.openxmlformats.org/officeDocument/2006/relationships/image" Target="../media/image242.jpg"/></Relationships>
</file>

<file path=ppt/slides/_rels/slide10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media/image244.png"/></Relationships>
</file>

<file path=ppt/slides/_rels/slide109.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23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_rels/slide11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247.jpeg"/></Relationships>
</file>

<file path=ppt/slides/_rels/slide11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250.jpg"/><Relationship Id="rId4" Type="http://schemas.openxmlformats.org/officeDocument/2006/relationships/image" Target="../media/image249.jpg"/></Relationships>
</file>

<file path=ppt/slides/_rels/slide112.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252.jpeg"/></Relationships>
</file>

<file path=ppt/slides/_rels/slide113.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image" Target="../media/image254.jpeg"/></Relationships>
</file>

<file path=ppt/slides/_rels/slide114.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image" Target="../media/image256.jpeg"/></Relationships>
</file>

<file path=ppt/slides/_rels/slide115.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png"/><Relationship Id="rId7" Type="http://schemas.openxmlformats.org/officeDocument/2006/relationships/image" Target="../media/image261.png"/><Relationship Id="rId2" Type="http://schemas.openxmlformats.org/officeDocument/2006/relationships/notesSlide" Target="../notesSlides/notesSlide115.xml"/><Relationship Id="rId1" Type="http://schemas.openxmlformats.org/officeDocument/2006/relationships/slideLayout" Target="../slideLayouts/slideLayout5.xml"/><Relationship Id="rId6" Type="http://schemas.openxmlformats.org/officeDocument/2006/relationships/image" Target="../media/image260.png"/><Relationship Id="rId5" Type="http://schemas.openxmlformats.org/officeDocument/2006/relationships/image" Target="../media/image259.png"/><Relationship Id="rId4" Type="http://schemas.openxmlformats.org/officeDocument/2006/relationships/image" Target="../media/image258.jpeg"/><Relationship Id="rId9" Type="http://schemas.openxmlformats.org/officeDocument/2006/relationships/image" Target="../media/image26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image" Target="../media/image265.jpg"/></Relationships>
</file>

<file path=ppt/slides/_rels/slide11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18.xml"/><Relationship Id="rId1" Type="http://schemas.openxmlformats.org/officeDocument/2006/relationships/slideLayout" Target="../slideLayouts/slideLayout5.xml"/><Relationship Id="rId4" Type="http://schemas.openxmlformats.org/officeDocument/2006/relationships/image" Target="../media/image267.png"/></Relationships>
</file>

<file path=ppt/slides/_rels/slide11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269.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20.xml"/><Relationship Id="rId1" Type="http://schemas.openxmlformats.org/officeDocument/2006/relationships/slideLayout" Target="../slideLayouts/slideLayout5.xml"/><Relationship Id="rId5" Type="http://schemas.openxmlformats.org/officeDocument/2006/relationships/image" Target="../media/image272.jpeg"/><Relationship Id="rId4" Type="http://schemas.openxmlformats.org/officeDocument/2006/relationships/image" Target="../media/image271.jpeg"/></Relationships>
</file>

<file path=ppt/slides/_rels/slide12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image" Target="../media/image274.png"/></Relationships>
</file>

<file path=ppt/slides/_rels/slide122.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22.xml"/><Relationship Id="rId1" Type="http://schemas.openxmlformats.org/officeDocument/2006/relationships/slideLayout" Target="../slideLayouts/slideLayout5.xml"/><Relationship Id="rId5" Type="http://schemas.openxmlformats.org/officeDocument/2006/relationships/image" Target="../media/image277.jpg"/><Relationship Id="rId4" Type="http://schemas.openxmlformats.org/officeDocument/2006/relationships/image" Target="../media/image276.png"/></Relationships>
</file>

<file path=ppt/slides/_rels/slide12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23.xml"/><Relationship Id="rId1" Type="http://schemas.openxmlformats.org/officeDocument/2006/relationships/slideLayout" Target="../slideLayouts/slideLayout5.xml"/><Relationship Id="rId4" Type="http://schemas.openxmlformats.org/officeDocument/2006/relationships/image" Target="../media/image279.png"/></Relationships>
</file>

<file path=ppt/slides/_rels/slide12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124.xml"/><Relationship Id="rId1" Type="http://schemas.openxmlformats.org/officeDocument/2006/relationships/slideLayout" Target="../slideLayouts/slideLayout5.xml"/><Relationship Id="rId5" Type="http://schemas.openxmlformats.org/officeDocument/2006/relationships/image" Target="../media/image282.jpeg"/><Relationship Id="rId4" Type="http://schemas.openxmlformats.org/officeDocument/2006/relationships/image" Target="../media/image281.png"/></Relationships>
</file>

<file path=ppt/slides/_rels/slide125.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25.xml"/><Relationship Id="rId1" Type="http://schemas.openxmlformats.org/officeDocument/2006/relationships/slideLayout" Target="../slideLayouts/slideLayout5.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126.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26.xml"/><Relationship Id="rId1" Type="http://schemas.openxmlformats.org/officeDocument/2006/relationships/slideLayout" Target="../slideLayouts/slideLayout5.xml"/><Relationship Id="rId4" Type="http://schemas.openxmlformats.org/officeDocument/2006/relationships/image" Target="../media/image288.jpeg"/></Relationships>
</file>

<file path=ppt/slides/_rels/slide12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27.xml"/><Relationship Id="rId1" Type="http://schemas.openxmlformats.org/officeDocument/2006/relationships/slideLayout" Target="../slideLayouts/slideLayout5.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s>
</file>

<file path=ppt/slides/_rels/slide128.xml.rels><?xml version="1.0" encoding="UTF-8" standalone="yes"?>
<Relationships xmlns="http://schemas.openxmlformats.org/package/2006/relationships"><Relationship Id="rId3" Type="http://schemas.openxmlformats.org/officeDocument/2006/relationships/image" Target="../media/image293.jpeg"/><Relationship Id="rId7" Type="http://schemas.openxmlformats.org/officeDocument/2006/relationships/image" Target="../media/image294.jpeg"/><Relationship Id="rId2" Type="http://schemas.openxmlformats.org/officeDocument/2006/relationships/notesSlide" Target="../notesSlides/notesSlide128.xml"/><Relationship Id="rId1" Type="http://schemas.openxmlformats.org/officeDocument/2006/relationships/slideLayout" Target="../slideLayouts/slideLayout7.xml"/><Relationship Id="rId6" Type="http://schemas.openxmlformats.org/officeDocument/2006/relationships/hyperlink" Target="mailto:canderson@fnai.fsu.edu" TargetMode="External"/><Relationship Id="rId5" Type="http://schemas.openxmlformats.org/officeDocument/2006/relationships/hyperlink" Target="mailto:dsowell@fnai.fsu.edu" TargetMode="External"/><Relationship Id="rId4" Type="http://schemas.openxmlformats.org/officeDocument/2006/relationships/hyperlink" Target="mailto:kgulledge@fnai.fsu.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8.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6.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g"/></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1.jp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02.jpeg"/></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g"/></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5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g"/><Relationship Id="rId7"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jpeg"/></Relationships>
</file>

<file path=ppt/slides/_rels/slide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35.jpeg"/></Relationships>
</file>

<file path=ppt/slides/_rels/slide6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137.jpeg"/></Relationships>
</file>

<file path=ppt/slides/_rels/slide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140.jpeg"/><Relationship Id="rId4" Type="http://schemas.openxmlformats.org/officeDocument/2006/relationships/image" Target="../media/image139.jpeg"/></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152.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5.jpe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154.jpg"/><Relationship Id="rId5" Type="http://schemas.openxmlformats.org/officeDocument/2006/relationships/image" Target="../media/image148.png"/><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jpg"/></Relationships>
</file>

<file path=ppt/slides/_rels/slide7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16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image" Target="../media/image165.jpeg"/></Relationships>
</file>

<file path=ppt/slides/_rels/slide7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image" Target="../media/image169.jpg"/><Relationship Id="rId4" Type="http://schemas.openxmlformats.org/officeDocument/2006/relationships/image" Target="../media/image168.jpg"/></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179.png"/></Relationships>
</file>

<file path=ppt/slides/_rels/slide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81.xml"/><Relationship Id="rId1" Type="http://schemas.openxmlformats.org/officeDocument/2006/relationships/slideLayout" Target="../slideLayouts/slideLayout5.xml"/><Relationship Id="rId4" Type="http://schemas.openxmlformats.org/officeDocument/2006/relationships/image" Target="../media/image18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183.jpeg"/></Relationships>
</file>

<file path=ppt/slides/_rels/slide84.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185.jpeg"/></Relationships>
</file>

<file path=ppt/slides/_rels/slide85.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g"/></Relationships>
</file>

<file path=ppt/slides/_rels/slide8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8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87.xml"/><Relationship Id="rId1" Type="http://schemas.openxmlformats.org/officeDocument/2006/relationships/slideLayout" Target="../slideLayouts/slideLayout5.xml"/><Relationship Id="rId4" Type="http://schemas.openxmlformats.org/officeDocument/2006/relationships/image" Target="../media/image195.jpeg"/></Relationships>
</file>

<file path=ppt/slides/_rels/slide88.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199.JPG"/><Relationship Id="rId5" Type="http://schemas.openxmlformats.org/officeDocument/2006/relationships/image" Target="../media/image198.jpeg"/><Relationship Id="rId4" Type="http://schemas.openxmlformats.org/officeDocument/2006/relationships/image" Target="../media/image197.jpg"/></Relationships>
</file>

<file path=ppt/slides/_rels/slide89.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89.xml"/><Relationship Id="rId1" Type="http://schemas.openxmlformats.org/officeDocument/2006/relationships/slideLayout" Target="../slideLayouts/slideLayout5.xml"/><Relationship Id="rId6" Type="http://schemas.openxmlformats.org/officeDocument/2006/relationships/image" Target="../media/image203.png"/><Relationship Id="rId5" Type="http://schemas.openxmlformats.org/officeDocument/2006/relationships/image" Target="../media/image202.jpeg"/><Relationship Id="rId4" Type="http://schemas.openxmlformats.org/officeDocument/2006/relationships/image" Target="../media/image201.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90.xml"/><Relationship Id="rId1" Type="http://schemas.openxmlformats.org/officeDocument/2006/relationships/slideLayout" Target="../slideLayouts/slideLayout5.xml"/><Relationship Id="rId4" Type="http://schemas.openxmlformats.org/officeDocument/2006/relationships/image" Target="../media/image205.jpeg"/></Relationships>
</file>

<file path=ppt/slides/_rels/slide9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208.jpeg"/><Relationship Id="rId4" Type="http://schemas.openxmlformats.org/officeDocument/2006/relationships/image" Target="../media/image207.jpeg"/></Relationships>
</file>

<file path=ppt/slides/_rels/slide9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211.jpeg"/><Relationship Id="rId4" Type="http://schemas.openxmlformats.org/officeDocument/2006/relationships/image" Target="../media/image210.png"/></Relationships>
</file>

<file path=ppt/slides/_rels/slide9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213.png"/></Relationships>
</file>

<file path=ppt/slides/_rels/slide9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image" Target="../media/image215.png"/></Relationships>
</file>

<file path=ppt/slides/_rels/slide9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96.xml"/><Relationship Id="rId1" Type="http://schemas.openxmlformats.org/officeDocument/2006/relationships/slideLayout" Target="../slideLayouts/slideLayout5.xml"/><Relationship Id="rId4" Type="http://schemas.openxmlformats.org/officeDocument/2006/relationships/image" Target="../media/image220.png"/></Relationships>
</file>

<file path=ppt/slides/_rels/slide97.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97.xml"/><Relationship Id="rId1" Type="http://schemas.openxmlformats.org/officeDocument/2006/relationships/slideLayout" Target="../slideLayouts/slideLayout5.xml"/><Relationship Id="rId5" Type="http://schemas.openxmlformats.org/officeDocument/2006/relationships/image" Target="../media/image211.jpeg"/><Relationship Id="rId4" Type="http://schemas.openxmlformats.org/officeDocument/2006/relationships/image" Target="../media/image222.jpeg"/></Relationships>
</file>

<file path=ppt/slides/_rels/slide9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8.xml"/><Relationship Id="rId1" Type="http://schemas.openxmlformats.org/officeDocument/2006/relationships/slideLayout" Target="../slideLayouts/slideLayout5.xml"/><Relationship Id="rId5" Type="http://schemas.openxmlformats.org/officeDocument/2006/relationships/image" Target="../media/image225.jpeg"/><Relationship Id="rId4" Type="http://schemas.openxmlformats.org/officeDocument/2006/relationships/image" Target="../media/image224.jpg"/></Relationships>
</file>

<file path=ppt/slides/_rels/slide9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2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04800"/>
            <a:ext cx="6477000" cy="2251579"/>
          </a:xfrm>
        </p:spPr>
        <p:txBody>
          <a:bodyPr/>
          <a:lstStyle/>
          <a:p>
            <a:r>
              <a:rPr lang="en-US" sz="4400" b="1" cap="small" dirty="0"/>
              <a:t>Key features in determining the weeds from the natives</a:t>
            </a:r>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3722638"/>
            <a:ext cx="3733800" cy="3135362"/>
          </a:xfrm>
          <a:prstGeom prst="rect">
            <a:avLst/>
          </a:prstGeom>
        </p:spPr>
      </p:pic>
      <p:pic>
        <p:nvPicPr>
          <p:cNvPr id="1026" name="Picture 2" descr="L:\A_Image_Library\Plants\Exotics\Disocorea_bulbiferaCFG_BJH1.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360000">
            <a:off x="5517736" y="300065"/>
            <a:ext cx="3291343" cy="5122724"/>
          </a:xfrm>
          <a:prstGeom prst="rect">
            <a:avLst/>
          </a:prstGeom>
        </p:spPr>
        <p:style>
          <a:lnRef idx="3">
            <a:schemeClr val="lt1"/>
          </a:lnRef>
          <a:fillRef idx="1">
            <a:schemeClr val="accent1"/>
          </a:fillRef>
          <a:effectRef idx="1">
            <a:schemeClr val="accent1"/>
          </a:effectRef>
          <a:fontRef idx="minor">
            <a:schemeClr val="lt1"/>
          </a:fontRef>
        </p:style>
      </p:pic>
      <p:sp>
        <p:nvSpPr>
          <p:cNvPr id="3" name="Subtitle 2"/>
          <p:cNvSpPr>
            <a:spLocks noGrp="1"/>
          </p:cNvSpPr>
          <p:nvPr>
            <p:ph type="subTitle" idx="1"/>
          </p:nvPr>
        </p:nvSpPr>
        <p:spPr>
          <a:xfrm>
            <a:off x="1869374" y="4210664"/>
            <a:ext cx="4150426" cy="1123336"/>
          </a:xfrm>
        </p:spPr>
        <p:txBody>
          <a:bodyPr>
            <a:normAutofit/>
          </a:bodyPr>
          <a:lstStyle/>
          <a:p>
            <a:r>
              <a:rPr lang="en-US" b="1" dirty="0">
                <a:solidFill>
                  <a:schemeClr val="bg1"/>
                </a:solidFill>
              </a:rPr>
              <a:t>Dexter Sowell &amp; Kim Alexander</a:t>
            </a:r>
          </a:p>
          <a:p>
            <a:r>
              <a:rPr lang="en-US" sz="1800" b="1" dirty="0">
                <a:solidFill>
                  <a:schemeClr val="bg1"/>
                </a:solidFill>
              </a:rPr>
              <a:t>Florida Natural Areas Inventory</a:t>
            </a:r>
          </a:p>
          <a:p>
            <a:endParaRPr lang="en-US" b="1" dirty="0">
              <a:solidFill>
                <a:schemeClr val="bg1"/>
              </a:solidFill>
            </a:endParaRPr>
          </a:p>
        </p:txBody>
      </p:sp>
    </p:spTree>
    <p:extLst>
      <p:ext uri="{BB962C8B-B14F-4D97-AF65-F5344CB8AC3E}">
        <p14:creationId xmlns:p14="http://schemas.microsoft.com/office/powerpoint/2010/main" val="2928917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371600" y="1421166"/>
            <a:ext cx="2057400" cy="1941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15000" y="1412288"/>
            <a:ext cx="2057400" cy="1979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3746" y="3592496"/>
            <a:ext cx="4114800" cy="2800767"/>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with crenate margins </a:t>
            </a:r>
          </a:p>
          <a:p>
            <a:pPr marL="285750" indent="-285750">
              <a:buFont typeface="Arial" panose="020B0604020202020204" pitchFamily="34" charset="0"/>
              <a:buChar char="•"/>
            </a:pPr>
            <a:r>
              <a:rPr lang="en-US" sz="2800" dirty="0"/>
              <a:t>Flowers in stalked axillary clusters</a:t>
            </a:r>
          </a:p>
          <a:p>
            <a:pPr marL="285750" indent="-285750">
              <a:buFont typeface="Arial" panose="020B0604020202020204" pitchFamily="34" charset="0"/>
              <a:buChar char="•"/>
            </a:pPr>
            <a:r>
              <a:rPr lang="en-US" sz="2800" dirty="0"/>
              <a:t>Bright red drupes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p:cNvSpPr txBox="1"/>
          <p:nvPr/>
        </p:nvSpPr>
        <p:spPr>
          <a:xfrm>
            <a:off x="5378038" y="3603594"/>
            <a:ext cx="3689762" cy="2092881"/>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entire</a:t>
            </a:r>
          </a:p>
          <a:p>
            <a:pPr marL="285750" indent="-285750">
              <a:buFont typeface="Arial" panose="020B0604020202020204" pitchFamily="34" charset="0"/>
              <a:buChar char="•"/>
            </a:pPr>
            <a:r>
              <a:rPr lang="en-US" sz="2800" dirty="0"/>
              <a:t>Flowers in terminal clusters </a:t>
            </a:r>
          </a:p>
          <a:p>
            <a:pPr marL="285750" indent="-285750">
              <a:buFont typeface="Arial" panose="020B0604020202020204" pitchFamily="34" charset="0"/>
              <a:buChar char="•"/>
            </a:pPr>
            <a:r>
              <a:rPr lang="en-US" sz="2800" dirty="0"/>
              <a:t>Drupes turning black</a:t>
            </a:r>
          </a:p>
          <a:p>
            <a:pPr marL="285750" indent="-285750">
              <a:buFont typeface="Arial" panose="020B0604020202020204" pitchFamily="34" charset="0"/>
              <a:buChar char="•"/>
            </a:pPr>
            <a:endParaRPr lang="en-US" dirty="0"/>
          </a:p>
        </p:txBody>
      </p:sp>
      <p:sp>
        <p:nvSpPr>
          <p:cNvPr id="12" name="Text Placeholder 4"/>
          <p:cNvSpPr txBox="1">
            <a:spLocks/>
          </p:cNvSpPr>
          <p:nvPr/>
        </p:nvSpPr>
        <p:spPr>
          <a:xfrm>
            <a:off x="4725709" y="317524"/>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MARLBERRY</a:t>
            </a:r>
          </a:p>
          <a:p>
            <a:pPr algn="ctr">
              <a:spcBef>
                <a:spcPts val="0"/>
              </a:spcBef>
            </a:pPr>
            <a:r>
              <a:rPr lang="en-US" sz="1400" b="1" dirty="0"/>
              <a:t>Ardisia escallonioides</a:t>
            </a:r>
          </a:p>
        </p:txBody>
      </p:sp>
      <p:sp>
        <p:nvSpPr>
          <p:cNvPr id="15"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CORAL ARDISIA</a:t>
            </a:r>
          </a:p>
          <a:p>
            <a:pPr algn="ctr">
              <a:spcBef>
                <a:spcPts val="0"/>
              </a:spcBef>
            </a:pPr>
            <a:r>
              <a:rPr lang="en-US" sz="1400" b="1" dirty="0"/>
              <a:t>Ardisia crenata </a:t>
            </a:r>
          </a:p>
        </p:txBody>
      </p:sp>
    </p:spTree>
    <p:extLst>
      <p:ext uri="{BB962C8B-B14F-4D97-AF65-F5344CB8AC3E}">
        <p14:creationId xmlns:p14="http://schemas.microsoft.com/office/powerpoint/2010/main" val="15641102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12648" y="1752600"/>
            <a:ext cx="4571999"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WEST INDIAN MARSH GRASS</a:t>
            </a:r>
          </a:p>
          <a:p>
            <a:pPr algn="ctr">
              <a:spcBef>
                <a:spcPts val="0"/>
              </a:spcBef>
            </a:pPr>
            <a:r>
              <a:rPr lang="en-US" sz="1400" b="1" dirty="0"/>
              <a:t>Hymenachne amplexicaulis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MAIDENCANE</a:t>
            </a:r>
          </a:p>
          <a:p>
            <a:pPr algn="ctr">
              <a:spcBef>
                <a:spcPts val="0"/>
              </a:spcBef>
            </a:pPr>
            <a:r>
              <a:rPr lang="en-US" sz="1400" b="1" dirty="0"/>
              <a:t>Panicum hemitomon</a:t>
            </a:r>
          </a:p>
        </p:txBody>
      </p:sp>
      <p:pic>
        <p:nvPicPr>
          <p:cNvPr id="1026" name="Picture 2" descr="http://floridagrasses.org/Grass_images/Pa_hemitomon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1524001"/>
            <a:ext cx="409651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5730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84912" y="1371600"/>
            <a:ext cx="22098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2130527"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218806" cy="3108543"/>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Ligules 1-2.5 mm long</a:t>
            </a:r>
          </a:p>
          <a:p>
            <a:pPr marL="457200" lvl="0" indent="-457200">
              <a:buFont typeface="Arial" panose="020B0604020202020204" pitchFamily="34" charset="0"/>
              <a:buChar char="•"/>
            </a:pPr>
            <a:r>
              <a:rPr lang="en-US" sz="2800" dirty="0"/>
              <a:t>Internodes with solid white pith</a:t>
            </a:r>
          </a:p>
          <a:p>
            <a:pPr marL="457200" lvl="0" indent="-457200">
              <a:buFont typeface="Arial" panose="020B0604020202020204" pitchFamily="34" charset="0"/>
              <a:buChar char="•"/>
            </a:pPr>
            <a:r>
              <a:rPr lang="en-US" sz="2800" dirty="0"/>
              <a:t>Base of leaf blade clasping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Ligules &lt;1 mm long</a:t>
            </a:r>
          </a:p>
          <a:p>
            <a:pPr marL="457200" indent="-457200">
              <a:buFont typeface="Arial" panose="020B0604020202020204" pitchFamily="34" charset="0"/>
              <a:buChar char="•"/>
            </a:pPr>
            <a:r>
              <a:rPr lang="en-US" sz="2800" dirty="0"/>
              <a:t>Internodes without solid white pith</a:t>
            </a:r>
          </a:p>
          <a:p>
            <a:pPr marL="457200" indent="-457200">
              <a:buFont typeface="Arial" panose="020B0604020202020204" pitchFamily="34" charset="0"/>
              <a:buChar char="•"/>
            </a:pPr>
            <a:r>
              <a:rPr lang="en-US" sz="2800" dirty="0"/>
              <a:t>Base of leaf cordate</a:t>
            </a:r>
          </a:p>
          <a:p>
            <a:pPr marL="285750" indent="-285750">
              <a:buFont typeface="Arial" panose="020B0604020202020204" pitchFamily="34" charset="0"/>
              <a:buChar char="•"/>
            </a:pPr>
            <a:endParaRPr lang="en-US" sz="2800" dirty="0"/>
          </a:p>
        </p:txBody>
      </p:sp>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WEST INDIAN MARSH GRASS</a:t>
            </a:r>
          </a:p>
          <a:p>
            <a:pPr algn="ctr">
              <a:spcBef>
                <a:spcPts val="0"/>
              </a:spcBef>
            </a:pPr>
            <a:r>
              <a:rPr lang="en-US" sz="1400" b="1" dirty="0"/>
              <a:t>Hymenachne amplexicaulis</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MAIDENCANE</a:t>
            </a:r>
          </a:p>
          <a:p>
            <a:pPr algn="ctr">
              <a:spcBef>
                <a:spcPts val="0"/>
              </a:spcBef>
            </a:pPr>
            <a:r>
              <a:rPr lang="en-US" sz="1400" b="1" dirty="0"/>
              <a:t>Panicum hemitomon</a:t>
            </a:r>
          </a:p>
        </p:txBody>
      </p:sp>
    </p:spTree>
    <p:extLst>
      <p:ext uri="{BB962C8B-B14F-4D97-AF65-F5344CB8AC3E}">
        <p14:creationId xmlns:p14="http://schemas.microsoft.com/office/powerpoint/2010/main" val="2452658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11825" y="1524000"/>
            <a:ext cx="43688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48200" y="1524000"/>
            <a:ext cx="43688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WEST INDIAN MARSH GRASS</a:t>
            </a:r>
          </a:p>
          <a:p>
            <a:pPr algn="ctr">
              <a:spcBef>
                <a:spcPts val="0"/>
              </a:spcBef>
            </a:pPr>
            <a:r>
              <a:rPr lang="en-US" sz="1400" b="1" dirty="0"/>
              <a:t>Hymenachne amplexicaulis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MAIDENCANE</a:t>
            </a:r>
          </a:p>
          <a:p>
            <a:pPr algn="ctr">
              <a:spcBef>
                <a:spcPts val="0"/>
              </a:spcBef>
            </a:pPr>
            <a:r>
              <a:rPr lang="en-US" sz="1400" b="1" dirty="0"/>
              <a:t>Panicum hemitomon</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19200" y="4940400"/>
            <a:ext cx="2362200" cy="1841400"/>
          </a:xfrm>
          <a:prstGeom prst="rect">
            <a:avLst/>
          </a:prstGeom>
        </p:spPr>
      </p:pic>
    </p:spTree>
    <p:extLst>
      <p:ext uri="{BB962C8B-B14F-4D97-AF65-F5344CB8AC3E}">
        <p14:creationId xmlns:p14="http://schemas.microsoft.com/office/powerpoint/2010/main" val="3899023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WEST INDIAN MARSH GRASS</a:t>
            </a:r>
          </a:p>
          <a:p>
            <a:pPr algn="ctr">
              <a:spcBef>
                <a:spcPts val="0"/>
              </a:spcBef>
            </a:pPr>
            <a:r>
              <a:rPr lang="en-US" sz="1400" b="1" dirty="0"/>
              <a:t>Hymenachne amplexicaulis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AMERICAN CUPSCALE</a:t>
            </a:r>
          </a:p>
          <a:p>
            <a:pPr algn="ctr">
              <a:spcBef>
                <a:spcPts val="0"/>
              </a:spcBef>
            </a:pPr>
            <a:r>
              <a:rPr lang="en-US" sz="1400" b="1" dirty="0" err="1"/>
              <a:t>Sacciolepis</a:t>
            </a:r>
            <a:r>
              <a:rPr lang="en-US" sz="1400" b="1" dirty="0"/>
              <a:t> </a:t>
            </a:r>
            <a:r>
              <a:rPr lang="en-US" sz="1400" b="1" dirty="0" err="1"/>
              <a:t>striata</a:t>
            </a:r>
            <a:endParaRPr lang="en-US" sz="1400" b="1" dirty="0"/>
          </a:p>
        </p:txBody>
      </p:sp>
      <p:pic>
        <p:nvPicPr>
          <p:cNvPr id="2050" name="Picture 2" descr="https://plants.ifas.ufl.edu/wp-content/uploads/images/sacstr/sacstrn.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89974" y="1271973"/>
            <a:ext cx="4408811" cy="35257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158394" y="1402824"/>
            <a:ext cx="4352000" cy="32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50311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04266"/>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218806" cy="3108543"/>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Ligules 1-2.5 mm long</a:t>
            </a:r>
          </a:p>
          <a:p>
            <a:pPr marL="457200" lvl="0" indent="-457200">
              <a:buFont typeface="Arial" panose="020B0604020202020204" pitchFamily="34" charset="0"/>
              <a:buChar char="•"/>
            </a:pPr>
            <a:r>
              <a:rPr lang="en-US" sz="2800" dirty="0"/>
              <a:t>Internodes with solid white pith</a:t>
            </a:r>
          </a:p>
          <a:p>
            <a:pPr marL="457200" lvl="0" indent="-457200">
              <a:buFont typeface="Arial" panose="020B0604020202020204" pitchFamily="34" charset="0"/>
              <a:buChar char="•"/>
            </a:pPr>
            <a:r>
              <a:rPr lang="en-US" sz="2800" dirty="0"/>
              <a:t>Base of leaf blade clasping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Ligules &lt;1 mm long</a:t>
            </a:r>
          </a:p>
          <a:p>
            <a:pPr marL="457200" indent="-457200">
              <a:buFont typeface="Arial" panose="020B0604020202020204" pitchFamily="34" charset="0"/>
              <a:buChar char="•"/>
            </a:pPr>
            <a:r>
              <a:rPr lang="en-US" sz="2800" dirty="0"/>
              <a:t>Internodes without solid white pith</a:t>
            </a:r>
          </a:p>
          <a:p>
            <a:pPr marL="457200" indent="-457200">
              <a:buFont typeface="Arial" panose="020B0604020202020204" pitchFamily="34" charset="0"/>
              <a:buChar char="•"/>
            </a:pPr>
            <a:r>
              <a:rPr lang="en-US" sz="2800" dirty="0"/>
              <a:t>Base of leaf cordate</a:t>
            </a:r>
          </a:p>
          <a:p>
            <a:pPr marL="285750" indent="-285750">
              <a:buFont typeface="Arial" panose="020B0604020202020204" pitchFamily="34" charset="0"/>
              <a:buChar char="•"/>
            </a:pPr>
            <a:endParaRPr lang="en-US" sz="2800" dirty="0"/>
          </a:p>
        </p:txBody>
      </p:sp>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WEST INDIAN MARSH GRASS</a:t>
            </a:r>
          </a:p>
          <a:p>
            <a:pPr algn="ctr">
              <a:spcBef>
                <a:spcPts val="0"/>
              </a:spcBef>
            </a:pPr>
            <a:r>
              <a:rPr lang="en-US" sz="1400" b="1" dirty="0"/>
              <a:t>Hymenachne amplexicaulis</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AMERICAN CUPSCALE</a:t>
            </a:r>
          </a:p>
          <a:p>
            <a:pPr algn="ctr">
              <a:spcBef>
                <a:spcPts val="0"/>
              </a:spcBef>
            </a:pPr>
            <a:r>
              <a:rPr lang="en-US" sz="1400" b="1" dirty="0" err="1"/>
              <a:t>Sacciolepis</a:t>
            </a:r>
            <a:r>
              <a:rPr lang="en-US" sz="1400" b="1" dirty="0"/>
              <a:t> </a:t>
            </a:r>
            <a:r>
              <a:rPr lang="en-US" sz="1400" b="1" dirty="0" err="1"/>
              <a:t>striata</a:t>
            </a:r>
            <a:endParaRPr lang="en-US" sz="1400" b="1" dirty="0"/>
          </a:p>
        </p:txBody>
      </p:sp>
      <p:pic>
        <p:nvPicPr>
          <p:cNvPr id="1026" name="Picture 2" descr="Species Distribution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84173" y="1305256"/>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67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BURMA REED</a:t>
            </a:r>
          </a:p>
          <a:p>
            <a:pPr algn="ctr">
              <a:spcBef>
                <a:spcPts val="0"/>
              </a:spcBef>
            </a:pPr>
            <a:r>
              <a:rPr lang="en-US" sz="1400" b="1" dirty="0"/>
              <a:t>Neyraudia reynaudiana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COMMON REED</a:t>
            </a:r>
          </a:p>
          <a:p>
            <a:pPr algn="ctr">
              <a:spcBef>
                <a:spcPts val="0"/>
              </a:spcBef>
            </a:pPr>
            <a:r>
              <a:rPr lang="en-US" sz="1400" b="1" dirty="0"/>
              <a:t>Phragmites australis</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232793" y="1605150"/>
            <a:ext cx="4159001" cy="3119250"/>
          </a:xfrm>
        </p:spPr>
      </p:pic>
      <p:pic>
        <p:nvPicPr>
          <p:cNvPr id="10"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729246" y="1612075"/>
            <a:ext cx="418615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A4F419A6-CDF8-411D-8377-C6D526CD3DD9}"/>
              </a:ext>
            </a:extLst>
          </p:cNvPr>
          <p:cNvPicPr>
            <a:picLocks noChangeAspect="1"/>
          </p:cNvPicPr>
          <p:nvPr/>
        </p:nvPicPr>
        <p:blipFill>
          <a:blip r:embed="rId5"/>
          <a:stretch>
            <a:fillRect/>
          </a:stretch>
        </p:blipFill>
        <p:spPr>
          <a:xfrm>
            <a:off x="1219200" y="4428014"/>
            <a:ext cx="2067648" cy="2429986"/>
          </a:xfrm>
          <a:prstGeom prst="rect">
            <a:avLst/>
          </a:prstGeom>
        </p:spPr>
      </p:pic>
    </p:spTree>
    <p:extLst>
      <p:ext uri="{BB962C8B-B14F-4D97-AF65-F5344CB8AC3E}">
        <p14:creationId xmlns:p14="http://schemas.microsoft.com/office/powerpoint/2010/main" val="7093126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361112"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827763"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004501"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Ligules on both sides of leaf (line of hairs around collar)</a:t>
            </a:r>
          </a:p>
          <a:p>
            <a:pPr marL="457200" lvl="0" indent="-457200">
              <a:buFont typeface="Arial" panose="020B0604020202020204" pitchFamily="34" charset="0"/>
              <a:buChar char="•"/>
            </a:pPr>
            <a:r>
              <a:rPr lang="en-US" sz="2800" dirty="0"/>
              <a:t>Glabrous internodes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 only on inside of leaf</a:t>
            </a:r>
          </a:p>
          <a:p>
            <a:pPr marL="457200" indent="-457200">
              <a:buFont typeface="Arial" panose="020B0604020202020204" pitchFamily="34" charset="0"/>
              <a:buChar char="•"/>
            </a:pPr>
            <a:r>
              <a:rPr lang="en-US" sz="2800" dirty="0"/>
              <a:t>Pubescent internodes</a:t>
            </a:r>
          </a:p>
          <a:p>
            <a:pPr marL="285750" indent="-285750">
              <a:buFont typeface="Arial" panose="020B0604020202020204" pitchFamily="34" charset="0"/>
              <a:buChar char="•"/>
            </a:pPr>
            <a:endParaRPr lang="en-US" sz="2800" dirty="0"/>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COMMON REED</a:t>
            </a:r>
          </a:p>
          <a:p>
            <a:pPr algn="ctr">
              <a:spcBef>
                <a:spcPts val="0"/>
              </a:spcBef>
            </a:pPr>
            <a:r>
              <a:rPr lang="en-US" sz="1400" b="1" dirty="0"/>
              <a:t>Phragmites australis</a:t>
            </a:r>
          </a:p>
        </p:txBody>
      </p:sp>
      <p:sp>
        <p:nvSpPr>
          <p:cNvPr id="10"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BURMA REED</a:t>
            </a:r>
          </a:p>
          <a:p>
            <a:pPr algn="ctr">
              <a:spcBef>
                <a:spcPts val="0"/>
              </a:spcBef>
            </a:pPr>
            <a:r>
              <a:rPr lang="en-US" sz="1400" b="1" dirty="0"/>
              <a:t>Neyraudia reynaudiana</a:t>
            </a:r>
          </a:p>
        </p:txBody>
      </p:sp>
    </p:spTree>
    <p:extLst>
      <p:ext uri="{BB962C8B-B14F-4D97-AF65-F5344CB8AC3E}">
        <p14:creationId xmlns:p14="http://schemas.microsoft.com/office/powerpoint/2010/main" val="1845244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tretch>
            <a:fillRect/>
          </a:stretch>
        </p:blipFill>
        <p:spPr bwMode="auto">
          <a:xfrm>
            <a:off x="467494" y="1387456"/>
            <a:ext cx="3733800" cy="495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927480" y="1373634"/>
            <a:ext cx="3733800" cy="4988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COMMON REED</a:t>
            </a:r>
          </a:p>
          <a:p>
            <a:pPr algn="ctr">
              <a:spcBef>
                <a:spcPts val="0"/>
              </a:spcBef>
            </a:pPr>
            <a:r>
              <a:rPr lang="en-US" sz="1400" b="1" dirty="0"/>
              <a:t>Phragmites australis</a:t>
            </a:r>
          </a:p>
        </p:txBody>
      </p:sp>
      <p:sp>
        <p:nvSpPr>
          <p:cNvPr id="10"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NAPIER GRASS</a:t>
            </a:r>
          </a:p>
          <a:p>
            <a:pPr algn="ctr">
              <a:spcBef>
                <a:spcPts val="0"/>
              </a:spcBef>
            </a:pPr>
            <a:r>
              <a:rPr lang="en-US" sz="1400" b="1" dirty="0"/>
              <a:t>Pennisetum purpureum</a:t>
            </a:r>
          </a:p>
        </p:txBody>
      </p:sp>
    </p:spTree>
    <p:extLst>
      <p:ext uri="{BB962C8B-B14F-4D97-AF65-F5344CB8AC3E}">
        <p14:creationId xmlns:p14="http://schemas.microsoft.com/office/powerpoint/2010/main" val="27410397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150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004501"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Ligules 1.5 to 5 mm long</a:t>
            </a:r>
          </a:p>
          <a:p>
            <a:pPr marL="457200" lvl="0" indent="-457200">
              <a:buFont typeface="Arial" panose="020B0604020202020204" pitchFamily="34" charset="0"/>
              <a:buChar char="•"/>
            </a:pPr>
            <a:r>
              <a:rPr lang="en-US" sz="2800" dirty="0"/>
              <a:t>Inflorescence a dense terminal panicle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800600" y="3532354"/>
            <a:ext cx="4088166"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Ligules about 1 mm long</a:t>
            </a:r>
          </a:p>
          <a:p>
            <a:pPr marL="285750" indent="-285750">
              <a:buFont typeface="Arial" panose="020B0604020202020204" pitchFamily="34" charset="0"/>
              <a:buChar char="•"/>
            </a:pPr>
            <a:r>
              <a:rPr lang="en-US" sz="2800" dirty="0"/>
              <a:t>Inflorescence a bushy panicle</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NAPIER GRASS</a:t>
            </a:r>
          </a:p>
          <a:p>
            <a:pPr algn="ctr">
              <a:spcBef>
                <a:spcPts val="0"/>
              </a:spcBef>
            </a:pPr>
            <a:r>
              <a:rPr lang="en-US" sz="1400" b="1" dirty="0"/>
              <a:t>Pennisetum purpureum</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COMMON REED</a:t>
            </a:r>
          </a:p>
          <a:p>
            <a:pPr algn="ctr">
              <a:spcBef>
                <a:spcPts val="0"/>
              </a:spcBef>
            </a:pPr>
            <a:r>
              <a:rPr lang="en-US" sz="1400" b="1" dirty="0"/>
              <a:t>Phragmites australis</a:t>
            </a:r>
          </a:p>
        </p:txBody>
      </p:sp>
    </p:spTree>
    <p:extLst>
      <p:ext uri="{BB962C8B-B14F-4D97-AF65-F5344CB8AC3E}">
        <p14:creationId xmlns:p14="http://schemas.microsoft.com/office/powerpoint/2010/main" val="34226877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85800" y="1295400"/>
            <a:ext cx="3505200" cy="483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48199" y="1219200"/>
            <a:ext cx="428825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NAPIER GRASS</a:t>
            </a:r>
          </a:p>
          <a:p>
            <a:pPr algn="ctr">
              <a:spcBef>
                <a:spcPts val="0"/>
              </a:spcBef>
            </a:pPr>
            <a:r>
              <a:rPr lang="en-US" sz="1400" b="1" dirty="0"/>
              <a:t>Pennisetum purpureum</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COMMON REED</a:t>
            </a:r>
          </a:p>
          <a:p>
            <a:pPr algn="ctr">
              <a:spcBef>
                <a:spcPts val="0"/>
              </a:spcBef>
            </a:pPr>
            <a:r>
              <a:rPr lang="en-US" sz="1400" b="1" dirty="0"/>
              <a:t>Phragmites australis</a:t>
            </a:r>
          </a:p>
        </p:txBody>
      </p:sp>
    </p:spTree>
    <p:extLst>
      <p:ext uri="{BB962C8B-B14F-4D97-AF65-F5344CB8AC3E}">
        <p14:creationId xmlns:p14="http://schemas.microsoft.com/office/powerpoint/2010/main" val="685257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96068" y="1295400"/>
            <a:ext cx="36577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843274" y="1600200"/>
            <a:ext cx="3879670" cy="2539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4725709" y="317524"/>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WILD COFFEE</a:t>
            </a:r>
          </a:p>
          <a:p>
            <a:pPr algn="ctr">
              <a:spcBef>
                <a:spcPts val="0"/>
              </a:spcBef>
            </a:pPr>
            <a:r>
              <a:rPr lang="en-US" sz="1400" b="1" dirty="0"/>
              <a:t>Psychotria nervosa</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91200" y="4495800"/>
            <a:ext cx="2946400" cy="1971892"/>
          </a:xfrm>
          <a:prstGeom prst="rect">
            <a:avLst/>
          </a:prstGeom>
        </p:spPr>
      </p:pic>
      <p:sp>
        <p:nvSpPr>
          <p:cNvPr id="12"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CORAL ARDISIA</a:t>
            </a:r>
          </a:p>
          <a:p>
            <a:pPr algn="ctr">
              <a:spcBef>
                <a:spcPts val="0"/>
              </a:spcBef>
            </a:pPr>
            <a:r>
              <a:rPr lang="en-US" sz="1400" b="1" dirty="0"/>
              <a:t>Ardisia crenata </a:t>
            </a:r>
          </a:p>
        </p:txBody>
      </p:sp>
    </p:spTree>
    <p:extLst>
      <p:ext uri="{BB962C8B-B14F-4D97-AF65-F5344CB8AC3E}">
        <p14:creationId xmlns:p14="http://schemas.microsoft.com/office/powerpoint/2010/main" val="9110894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56398" y="4772694"/>
            <a:ext cx="23711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00"/>
                </a:solidFill>
              </a:rPr>
              <a:t>Ligule on Napier grass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7641" y="2053746"/>
            <a:ext cx="3276600" cy="2645807"/>
          </a:xfrm>
          <a:prstGeom prst="rect">
            <a:avLst/>
          </a:prstGeom>
          <a:noFill/>
          <a:ln w="6350">
            <a:solidFill>
              <a:schemeClr val="bg1"/>
            </a:solidFill>
          </a:ln>
        </p:spPr>
      </p:pic>
      <p:pic>
        <p:nvPicPr>
          <p:cNvPr id="1026" name="Picture 2" descr="reed grass, common reed (Phragmites communis, Phragmites australis ...">
            <a:extLst>
              <a:ext uri="{FF2B5EF4-FFF2-40B4-BE49-F238E27FC236}">
                <a16:creationId xmlns:a16="http://schemas.microsoft.com/office/drawing/2014/main" id="{9F19A00E-9F27-47E1-8424-A9349DAD70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454" b="13233"/>
          <a:stretch/>
        </p:blipFill>
        <p:spPr bwMode="auto">
          <a:xfrm>
            <a:off x="5326838" y="1295399"/>
            <a:ext cx="2939521" cy="340780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DCC72614-E709-44DB-BCB9-95BC3484CFB5}"/>
              </a:ext>
            </a:extLst>
          </p:cNvPr>
          <p:cNvSpPr txBox="1">
            <a:spLocks noChangeArrowheads="1"/>
          </p:cNvSpPr>
          <p:nvPr/>
        </p:nvSpPr>
        <p:spPr bwMode="auto">
          <a:xfrm>
            <a:off x="5611017" y="4793476"/>
            <a:ext cx="25106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FFFF00"/>
                </a:solidFill>
              </a:rPr>
              <a:t>Ligule on common reed</a:t>
            </a:r>
          </a:p>
        </p:txBody>
      </p:sp>
      <p:sp>
        <p:nvSpPr>
          <p:cNvPr id="7" name="Text Placeholder 4">
            <a:extLst>
              <a:ext uri="{FF2B5EF4-FFF2-40B4-BE49-F238E27FC236}">
                <a16:creationId xmlns:a16="http://schemas.microsoft.com/office/drawing/2014/main" id="{9781B0EC-EF83-4F39-9F3D-D55D7FC6CEAB}"/>
              </a:ext>
            </a:extLst>
          </p:cNvPr>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NAPIER GRASS</a:t>
            </a:r>
          </a:p>
          <a:p>
            <a:pPr algn="ctr">
              <a:spcBef>
                <a:spcPts val="0"/>
              </a:spcBef>
            </a:pPr>
            <a:r>
              <a:rPr lang="en-US" sz="1400" b="1" dirty="0"/>
              <a:t>Pennisetum purpureum</a:t>
            </a:r>
          </a:p>
        </p:txBody>
      </p:sp>
      <p:sp>
        <p:nvSpPr>
          <p:cNvPr id="8" name="Text Placeholder 4">
            <a:extLst>
              <a:ext uri="{FF2B5EF4-FFF2-40B4-BE49-F238E27FC236}">
                <a16:creationId xmlns:a16="http://schemas.microsoft.com/office/drawing/2014/main" id="{36739B84-9C1C-4B55-8D77-5D18668F33D3}"/>
              </a:ext>
            </a:extLst>
          </p:cNvPr>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COMMON REED</a:t>
            </a:r>
          </a:p>
          <a:p>
            <a:pPr algn="ctr">
              <a:spcBef>
                <a:spcPts val="0"/>
              </a:spcBef>
            </a:pPr>
            <a:r>
              <a:rPr lang="en-US" sz="1400" b="1" dirty="0"/>
              <a:t>Phragmites australis</a:t>
            </a:r>
          </a:p>
        </p:txBody>
      </p:sp>
    </p:spTree>
    <p:extLst>
      <p:ext uri="{BB962C8B-B14F-4D97-AF65-F5344CB8AC3E}">
        <p14:creationId xmlns:p14="http://schemas.microsoft.com/office/powerpoint/2010/main" val="12900710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DATBAK\SLIDES\phyllosaurea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7200" y="3581400"/>
            <a:ext cx="2179637" cy="3276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GOLDEN BAMBOO</a:t>
            </a:r>
          </a:p>
          <a:p>
            <a:pPr algn="ctr">
              <a:spcBef>
                <a:spcPts val="0"/>
              </a:spcBef>
            </a:pPr>
            <a:r>
              <a:rPr lang="en-US" sz="1400" b="1" dirty="0"/>
              <a:t>Phyllostachys aurea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SWITCHCANE</a:t>
            </a:r>
          </a:p>
          <a:p>
            <a:pPr algn="ctr">
              <a:spcBef>
                <a:spcPts val="0"/>
              </a:spcBef>
            </a:pPr>
            <a:r>
              <a:rPr lang="en-US" sz="1400" b="1" dirty="0"/>
              <a:t>Arundinaria gigantea</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5105" y="1262248"/>
            <a:ext cx="4241800" cy="318135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300" y="1262248"/>
            <a:ext cx="4382067" cy="2997200"/>
          </a:xfrm>
          <a:prstGeom prst="rect">
            <a:avLst/>
          </a:prstGeom>
        </p:spPr>
      </p:pic>
    </p:spTree>
    <p:extLst>
      <p:ext uri="{BB962C8B-B14F-4D97-AF65-F5344CB8AC3E}">
        <p14:creationId xmlns:p14="http://schemas.microsoft.com/office/powerpoint/2010/main" val="20340497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2954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791200" y="1408913"/>
            <a:ext cx="1982773" cy="1982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114800"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Stem flattened or grooved on one side just above the node</a:t>
            </a:r>
          </a:p>
          <a:p>
            <a:pPr marL="457200" indent="-457200">
              <a:buFont typeface="Arial" panose="020B0604020202020204" pitchFamily="34" charset="0"/>
              <a:buChar char="•"/>
            </a:pPr>
            <a:r>
              <a:rPr lang="en-US" sz="2800" dirty="0"/>
              <a:t>Swollen band just below node</a:t>
            </a:r>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Stem round</a:t>
            </a:r>
          </a:p>
          <a:p>
            <a:pPr marL="457200" lvl="0" indent="-457200">
              <a:buFont typeface="Arial" panose="020B0604020202020204" pitchFamily="34" charset="0"/>
              <a:buChar char="•"/>
            </a:pPr>
            <a:r>
              <a:rPr lang="en-US" sz="2800" dirty="0"/>
              <a:t>Node may be swollen, but lacking a swollen band just below the node</a:t>
            </a:r>
          </a:p>
        </p:txBody>
      </p:sp>
      <p:sp>
        <p:nvSpPr>
          <p:cNvPr id="8"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SWITCHCANE</a:t>
            </a:r>
          </a:p>
          <a:p>
            <a:pPr algn="ctr">
              <a:spcBef>
                <a:spcPts val="0"/>
              </a:spcBef>
            </a:pPr>
            <a:r>
              <a:rPr lang="en-US" sz="1400" b="1" dirty="0"/>
              <a:t>Arundinaria gigantea</a:t>
            </a:r>
          </a:p>
        </p:txBody>
      </p:sp>
      <p:sp>
        <p:nvSpPr>
          <p:cNvPr id="10"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GOLDEN BAMBOO</a:t>
            </a:r>
          </a:p>
          <a:p>
            <a:pPr algn="ctr">
              <a:spcBef>
                <a:spcPts val="0"/>
              </a:spcBef>
            </a:pPr>
            <a:r>
              <a:rPr lang="en-US" sz="1400" b="1" dirty="0"/>
              <a:t>Phyllostachys aurea</a:t>
            </a:r>
          </a:p>
        </p:txBody>
      </p:sp>
    </p:spTree>
    <p:extLst>
      <p:ext uri="{BB962C8B-B14F-4D97-AF65-F5344CB8AC3E}">
        <p14:creationId xmlns:p14="http://schemas.microsoft.com/office/powerpoint/2010/main" val="29270155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Tropical </a:t>
            </a:r>
            <a:r>
              <a:rPr lang="en-US" sz="2800" b="1" i="0" cap="all" dirty="0" err="1"/>
              <a:t>Nutrush</a:t>
            </a:r>
            <a:endParaRPr lang="en-US" sz="2800" b="1" i="0" cap="all" dirty="0"/>
          </a:p>
          <a:p>
            <a:pPr algn="ctr">
              <a:spcBef>
                <a:spcPts val="0"/>
              </a:spcBef>
            </a:pPr>
            <a:r>
              <a:rPr lang="en-US" sz="1400" b="1" dirty="0" err="1"/>
              <a:t>Scleria</a:t>
            </a:r>
            <a:r>
              <a:rPr lang="en-US" sz="1400" b="1" dirty="0"/>
              <a:t> </a:t>
            </a:r>
            <a:r>
              <a:rPr lang="en-US" sz="1400" b="1" dirty="0" err="1"/>
              <a:t>microcarpa</a:t>
            </a:r>
            <a:endParaRPr lang="en-US" sz="1400" b="1" dirty="0"/>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Tall </a:t>
            </a:r>
            <a:r>
              <a:rPr lang="en-US" sz="2800" b="1" i="0" cap="all" dirty="0" err="1"/>
              <a:t>Nutgrass</a:t>
            </a:r>
            <a:endParaRPr lang="en-US" sz="2800" b="1" i="0" cap="all" dirty="0"/>
          </a:p>
          <a:p>
            <a:pPr algn="ctr">
              <a:spcBef>
                <a:spcPts val="0"/>
              </a:spcBef>
            </a:pPr>
            <a:r>
              <a:rPr lang="en-US" sz="1400" b="1" dirty="0" err="1"/>
              <a:t>Scleria</a:t>
            </a:r>
            <a:r>
              <a:rPr lang="en-US" sz="1400" b="1" dirty="0"/>
              <a:t> </a:t>
            </a:r>
            <a:r>
              <a:rPr lang="en-US" sz="1400" b="1" dirty="0" err="1"/>
              <a:t>triglomerata</a:t>
            </a:r>
            <a:endParaRPr lang="en-US" sz="1400" b="1" dirty="0"/>
          </a:p>
        </p:txBody>
      </p:sp>
      <p:pic>
        <p:nvPicPr>
          <p:cNvPr id="13" name="Content Placeholder 12"/>
          <p:cNvPicPr>
            <a:picLocks noGrp="1" noChangeAspect="1"/>
          </p:cNvPicPr>
          <p:nvPr>
            <p:ph sz="half" idx="2"/>
          </p:nvPr>
        </p:nvPicPr>
        <p:blipFill>
          <a:blip r:embed="rId3"/>
          <a:stretch>
            <a:fillRect/>
          </a:stretch>
        </p:blipFill>
        <p:spPr>
          <a:xfrm>
            <a:off x="276994" y="1245754"/>
            <a:ext cx="3609206" cy="5413810"/>
          </a:xfrm>
          <a:prstGeom prst="rect">
            <a:avLst/>
          </a:prstGeom>
        </p:spPr>
      </p:pic>
      <p:pic>
        <p:nvPicPr>
          <p:cNvPr id="2054" name="Picture 6" descr="Scleria triglomerata #1"/>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257800" y="1245754"/>
            <a:ext cx="3478530" cy="522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410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994" y="3532354"/>
            <a:ext cx="4218806" cy="2677656"/>
          </a:xfrm>
          <a:prstGeom prst="rect">
            <a:avLst/>
          </a:prstGeom>
          <a:noFill/>
        </p:spPr>
        <p:txBody>
          <a:bodyPr wrap="square" rtlCol="0">
            <a:spAutoFit/>
          </a:bodyPr>
          <a:lstStyle/>
          <a:p>
            <a:pPr marL="234950" lvl="0" indent="-234950">
              <a:buFont typeface="Arial" panose="020B0604020202020204" pitchFamily="34" charset="0"/>
              <a:buChar char="•"/>
            </a:pPr>
            <a:r>
              <a:rPr lang="en-US" sz="2800" dirty="0"/>
              <a:t>Leaf sheath strongly winged</a:t>
            </a:r>
          </a:p>
          <a:p>
            <a:pPr marL="234950" lvl="0" indent="-234950">
              <a:buFont typeface="Arial" panose="020B0604020202020204" pitchFamily="34" charset="0"/>
              <a:buChar char="•"/>
            </a:pPr>
            <a:r>
              <a:rPr lang="en-US" sz="2800" dirty="0"/>
              <a:t>Achenes in multiple lax racemes</a:t>
            </a:r>
          </a:p>
          <a:p>
            <a:pPr marL="234950" indent="-234950">
              <a:buFont typeface="Arial" panose="020B0604020202020204" pitchFamily="34" charset="0"/>
              <a:buChar char="•"/>
            </a:pPr>
            <a:r>
              <a:rPr lang="en-US" sz="2800" dirty="0"/>
              <a:t>Achenes with a large “cupula” at base</a:t>
            </a:r>
          </a:p>
        </p:txBody>
      </p:sp>
      <p:sp>
        <p:nvSpPr>
          <p:cNvPr id="7" name="TextBox 6"/>
          <p:cNvSpPr txBox="1"/>
          <p:nvPr/>
        </p:nvSpPr>
        <p:spPr>
          <a:xfrm>
            <a:off x="4495800" y="3532354"/>
            <a:ext cx="4572000" cy="3108543"/>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Stem sharply angled, but leaf sheath not winged</a:t>
            </a:r>
          </a:p>
          <a:p>
            <a:pPr marL="457200" lvl="0" indent="-457200">
              <a:buFont typeface="Arial" panose="020B0604020202020204" pitchFamily="34" charset="0"/>
              <a:buChar char="•"/>
            </a:pPr>
            <a:r>
              <a:rPr lang="en-US" sz="2800" dirty="0"/>
              <a:t>Achenes in 1 to several clusters</a:t>
            </a:r>
          </a:p>
          <a:p>
            <a:pPr marL="457200" indent="-457200">
              <a:buFont typeface="Arial" panose="020B0604020202020204" pitchFamily="34" charset="0"/>
              <a:buChar char="•"/>
            </a:pPr>
            <a:r>
              <a:rPr lang="en-US" sz="2800" dirty="0"/>
              <a:t>Achenes with 3-lobed disk at base and subtended by bracts, but no “cupula”</a:t>
            </a:r>
          </a:p>
        </p:txBody>
      </p:sp>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Tropical </a:t>
            </a:r>
            <a:r>
              <a:rPr lang="en-US" sz="2800" b="1" i="0" cap="all" dirty="0" err="1"/>
              <a:t>Nutrush</a:t>
            </a:r>
            <a:endParaRPr lang="en-US" sz="2800" b="1" i="0" cap="all" dirty="0"/>
          </a:p>
          <a:p>
            <a:pPr algn="ctr">
              <a:spcBef>
                <a:spcPts val="0"/>
              </a:spcBef>
            </a:pPr>
            <a:r>
              <a:rPr lang="en-US" sz="1400" b="1" dirty="0" err="1"/>
              <a:t>Scleria</a:t>
            </a:r>
            <a:r>
              <a:rPr lang="en-US" sz="1400" b="1" dirty="0"/>
              <a:t> </a:t>
            </a:r>
            <a:r>
              <a:rPr lang="en-US" sz="1400" b="1" dirty="0" err="1"/>
              <a:t>microcarpa</a:t>
            </a:r>
            <a:endParaRPr lang="en-US" sz="1400" b="1" dirty="0"/>
          </a:p>
        </p:txBody>
      </p:sp>
      <p:sp>
        <p:nvSpPr>
          <p:cNvPr id="10"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Tall </a:t>
            </a:r>
            <a:r>
              <a:rPr lang="en-US" sz="2800" b="1" i="0" cap="all" dirty="0" err="1"/>
              <a:t>Nutgrass</a:t>
            </a:r>
            <a:endParaRPr lang="en-US" sz="2800" b="1" i="0" cap="all" dirty="0"/>
          </a:p>
          <a:p>
            <a:pPr algn="ctr">
              <a:spcBef>
                <a:spcPts val="0"/>
              </a:spcBef>
            </a:pPr>
            <a:r>
              <a:rPr lang="en-US" sz="1400" b="1" dirty="0" err="1"/>
              <a:t>Scleria</a:t>
            </a:r>
            <a:r>
              <a:rPr lang="en-US" sz="1400" b="1" dirty="0"/>
              <a:t> </a:t>
            </a:r>
            <a:r>
              <a:rPr lang="en-US" sz="1400" b="1" dirty="0" err="1"/>
              <a:t>triglomerata</a:t>
            </a:r>
            <a:endParaRPr lang="en-US" sz="1400" b="1" dirty="0"/>
          </a:p>
        </p:txBody>
      </p:sp>
      <p:pic>
        <p:nvPicPr>
          <p:cNvPr id="4" name="Content Placeholder 3"/>
          <p:cNvPicPr>
            <a:picLocks noGrp="1" noChangeAspect="1"/>
          </p:cNvPicPr>
          <p:nvPr>
            <p:ph sz="quarter" idx="4"/>
          </p:nvPr>
        </p:nvPicPr>
        <p:blipFill>
          <a:blip r:embed="rId3"/>
          <a:stretch>
            <a:fillRect/>
          </a:stretch>
        </p:blipFill>
        <p:spPr>
          <a:xfrm>
            <a:off x="5765680" y="1280897"/>
            <a:ext cx="2057400" cy="2057400"/>
          </a:xfrm>
          <a:prstGeom prst="rect">
            <a:avLst/>
          </a:prstGeom>
        </p:spPr>
      </p:pic>
      <p:pic>
        <p:nvPicPr>
          <p:cNvPr id="1026" name="Picture 2" descr="Species Distribution Map"/>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066800" y="1280897"/>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195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Tropical </a:t>
            </a:r>
            <a:r>
              <a:rPr lang="en-US" sz="2800" b="1" i="0" cap="all" dirty="0" err="1"/>
              <a:t>Nutrush</a:t>
            </a:r>
            <a:endParaRPr lang="en-US" sz="2800" b="1" i="0" cap="all" dirty="0"/>
          </a:p>
          <a:p>
            <a:pPr algn="ctr">
              <a:spcBef>
                <a:spcPts val="0"/>
              </a:spcBef>
            </a:pPr>
            <a:r>
              <a:rPr lang="en-US" sz="1400" b="1" dirty="0" err="1"/>
              <a:t>Scleria</a:t>
            </a:r>
            <a:r>
              <a:rPr lang="en-US" sz="1400" b="1" dirty="0"/>
              <a:t> </a:t>
            </a:r>
            <a:r>
              <a:rPr lang="en-US" sz="1400" b="1" dirty="0" err="1"/>
              <a:t>nicrocarpa</a:t>
            </a:r>
            <a:endParaRPr lang="en-US" sz="1400" b="1" dirty="0"/>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Tall </a:t>
            </a:r>
            <a:r>
              <a:rPr lang="en-US" sz="2800" b="1" i="0" cap="all" dirty="0" err="1"/>
              <a:t>Nutgrass</a:t>
            </a:r>
            <a:endParaRPr lang="en-US" sz="2800" b="1" i="0" cap="all" dirty="0"/>
          </a:p>
          <a:p>
            <a:pPr algn="ctr">
              <a:spcBef>
                <a:spcPts val="0"/>
              </a:spcBef>
            </a:pPr>
            <a:r>
              <a:rPr lang="en-US" sz="1400" b="1" dirty="0" err="1"/>
              <a:t>Scleria</a:t>
            </a:r>
            <a:r>
              <a:rPr lang="en-US" sz="1400" b="1" dirty="0"/>
              <a:t> </a:t>
            </a:r>
            <a:r>
              <a:rPr lang="en-US" sz="1400" b="1" dirty="0" err="1"/>
              <a:t>triglomerata</a:t>
            </a:r>
            <a:endParaRPr lang="en-US" sz="1400" b="1" dirty="0"/>
          </a:p>
        </p:txBody>
      </p:sp>
      <p:pic>
        <p:nvPicPr>
          <p:cNvPr id="6"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l="3664" t="22670" r="14660" b="6681"/>
          <a:stretch/>
        </p:blipFill>
        <p:spPr>
          <a:xfrm>
            <a:off x="335398" y="1197302"/>
            <a:ext cx="4070812" cy="2661685"/>
          </a:xfrm>
          <a:prstGeom prst="rect">
            <a:avLst/>
          </a:prstGeom>
        </p:spPr>
      </p:pic>
      <p:pic>
        <p:nvPicPr>
          <p:cNvPr id="1030" name="Picture 6" descr="Scleria triglomerata #1"/>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4774050" y="1197302"/>
            <a:ext cx="4062063" cy="27053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76994" y="1422868"/>
            <a:ext cx="2228264" cy="29718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578078" y="3669337"/>
            <a:ext cx="1999125" cy="2971800"/>
          </a:xfrm>
          <a:prstGeom prst="rect">
            <a:avLst/>
          </a:prstGeom>
        </p:spPr>
      </p:pic>
      <p:pic>
        <p:nvPicPr>
          <p:cNvPr id="8" name="Picture 7"/>
          <p:cNvPicPr>
            <a:picLocks noChangeAspect="1"/>
          </p:cNvPicPr>
          <p:nvPr/>
        </p:nvPicPr>
        <p:blipFill>
          <a:blip r:embed="rId7"/>
          <a:stretch>
            <a:fillRect/>
          </a:stretch>
        </p:blipFill>
        <p:spPr>
          <a:xfrm>
            <a:off x="6259005" y="3581400"/>
            <a:ext cx="2577108" cy="29718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74050" y="4724400"/>
            <a:ext cx="1611751" cy="18288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5398" y="4727283"/>
            <a:ext cx="1824000" cy="1828800"/>
          </a:xfrm>
          <a:prstGeom prst="rect">
            <a:avLst/>
          </a:prstGeom>
        </p:spPr>
      </p:pic>
    </p:spTree>
    <p:extLst>
      <p:ext uri="{BB962C8B-B14F-4D97-AF65-F5344CB8AC3E}">
        <p14:creationId xmlns:p14="http://schemas.microsoft.com/office/powerpoint/2010/main" val="1825006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514601"/>
            <a:ext cx="2590800" cy="685800"/>
          </a:xfrm>
        </p:spPr>
        <p:txBody>
          <a:bodyPr>
            <a:noAutofit/>
          </a:bodyPr>
          <a:lstStyle/>
          <a:p>
            <a:r>
              <a:rPr lang="en-US" sz="4800" dirty="0"/>
              <a:t>VINES</a:t>
            </a:r>
          </a:p>
        </p:txBody>
      </p:sp>
    </p:spTree>
    <p:extLst>
      <p:ext uri="{BB962C8B-B14F-4D97-AF65-F5344CB8AC3E}">
        <p14:creationId xmlns:p14="http://schemas.microsoft.com/office/powerpoint/2010/main" val="31061502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91118" y="1524000"/>
            <a:ext cx="4544924"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7" name="Picture 5"/>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703211" y="1981200"/>
            <a:ext cx="4364589" cy="2929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WISTERIA</a:t>
            </a:r>
          </a:p>
          <a:p>
            <a:pPr algn="ctr">
              <a:spcBef>
                <a:spcPts val="0"/>
              </a:spcBef>
            </a:pPr>
            <a:r>
              <a:rPr lang="en-US" sz="1400" b="1" dirty="0"/>
              <a:t>Wisteria sinensis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AMERICAN WISTERIA</a:t>
            </a:r>
          </a:p>
          <a:p>
            <a:pPr algn="ctr">
              <a:spcBef>
                <a:spcPts val="0"/>
              </a:spcBef>
            </a:pPr>
            <a:r>
              <a:rPr lang="en-US" sz="1400" b="1" dirty="0"/>
              <a:t>Wisteria frutescens</a:t>
            </a:r>
          </a:p>
        </p:txBody>
      </p:sp>
    </p:spTree>
    <p:extLst>
      <p:ext uri="{BB962C8B-B14F-4D97-AF65-F5344CB8AC3E}">
        <p14:creationId xmlns:p14="http://schemas.microsoft.com/office/powerpoint/2010/main" val="385721543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8674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218806" cy="3539430"/>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Leaves longer (to 40 cm)</a:t>
            </a:r>
          </a:p>
          <a:p>
            <a:pPr marL="457200" lvl="0" indent="-457200">
              <a:buFont typeface="Arial" panose="020B0604020202020204" pitchFamily="34" charset="0"/>
              <a:buChar char="•"/>
            </a:pPr>
            <a:r>
              <a:rPr lang="en-US" sz="2800" dirty="0"/>
              <a:t>Flowers just before or as leaves are emerging</a:t>
            </a:r>
          </a:p>
          <a:p>
            <a:pPr marL="457200" lvl="0" indent="-457200">
              <a:buFont typeface="Arial" panose="020B0604020202020204" pitchFamily="34" charset="0"/>
              <a:buChar char="•"/>
            </a:pPr>
            <a:r>
              <a:rPr lang="en-US" sz="2800" dirty="0"/>
              <a:t>Inflorescence longer (up to 40 cm long)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800600" y="3532354"/>
            <a:ext cx="4088166"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Leaves shorter (to 30 cm)</a:t>
            </a:r>
          </a:p>
          <a:p>
            <a:pPr marL="457200" lvl="0" indent="-457200">
              <a:buFont typeface="Arial" panose="020B0604020202020204" pitchFamily="34" charset="0"/>
              <a:buChar char="•"/>
            </a:pPr>
            <a:r>
              <a:rPr lang="en-US" sz="2800" dirty="0"/>
              <a:t>Flowers after leaves have appeared</a:t>
            </a:r>
          </a:p>
          <a:p>
            <a:pPr marL="457200" indent="-457200">
              <a:buFont typeface="Arial" panose="020B0604020202020204" pitchFamily="34" charset="0"/>
              <a:buChar char="•"/>
            </a:pPr>
            <a:r>
              <a:rPr lang="en-US" sz="2800" dirty="0"/>
              <a:t>Inflorescence shorter (up to 25 cm long)</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WISTERIA</a:t>
            </a:r>
          </a:p>
          <a:p>
            <a:pPr algn="ctr">
              <a:spcBef>
                <a:spcPts val="0"/>
              </a:spcBef>
            </a:pPr>
            <a:r>
              <a:rPr lang="en-US" sz="1400" b="1" dirty="0"/>
              <a:t>Wisteria sinensis</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AMERICAN WISTERIA</a:t>
            </a:r>
          </a:p>
          <a:p>
            <a:pPr algn="ctr">
              <a:spcBef>
                <a:spcPts val="0"/>
              </a:spcBef>
            </a:pPr>
            <a:r>
              <a:rPr lang="en-US" sz="1400" b="1" dirty="0"/>
              <a:t>Wisteria frutescens</a:t>
            </a:r>
          </a:p>
        </p:txBody>
      </p:sp>
    </p:spTree>
    <p:extLst>
      <p:ext uri="{BB962C8B-B14F-4D97-AF65-F5344CB8AC3E}">
        <p14:creationId xmlns:p14="http://schemas.microsoft.com/office/powerpoint/2010/main" val="26376058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AMERICAN WISTERIA</a:t>
            </a:r>
          </a:p>
          <a:p>
            <a:pPr algn="ctr">
              <a:spcBef>
                <a:spcPts val="0"/>
              </a:spcBef>
            </a:pPr>
            <a:r>
              <a:rPr lang="en-US" sz="1400" b="1" dirty="0"/>
              <a:t>Wisteria frutescens</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WISTERIA</a:t>
            </a:r>
          </a:p>
          <a:p>
            <a:pPr algn="ctr">
              <a:spcBef>
                <a:spcPts val="0"/>
              </a:spcBef>
            </a:pPr>
            <a:r>
              <a:rPr lang="en-US" sz="1400" b="1" dirty="0"/>
              <a:t>Wisteria sinensis</a:t>
            </a:r>
          </a:p>
        </p:txBody>
      </p:sp>
      <p:sp>
        <p:nvSpPr>
          <p:cNvPr id="2" name="Content Placeholder 1"/>
          <p:cNvSpPr>
            <a:spLocks noGrp="1"/>
          </p:cNvSpPr>
          <p:nvPr>
            <p:ph sz="half" idx="2"/>
          </p:nvPr>
        </p:nvSpPr>
        <p:spPr/>
        <p:txBody>
          <a:bodyPr/>
          <a:lstStyle/>
          <a:p>
            <a:endParaRPr lang="en-US"/>
          </a:p>
        </p:txBody>
      </p:sp>
      <p:pic>
        <p:nvPicPr>
          <p:cNvPr id="13314" name="Picture 2" descr="L:\A_Image_Library\Plants\Exotics\Wisteria_sinensis_CFG_BJH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8438" y="1456446"/>
            <a:ext cx="3871912" cy="516207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quarter" idx="4"/>
          </p:nvPr>
        </p:nvSpPr>
        <p:spPr/>
        <p:txBody>
          <a:bodyPr/>
          <a:lstStyle/>
          <a:p>
            <a:endParaRPr lang="en-US"/>
          </a:p>
        </p:txBody>
      </p:sp>
      <p:pic>
        <p:nvPicPr>
          <p:cNvPr id="13315" name="Picture 3" descr="L:\A_Image_Library\Plants\Wisteria_frutescens_050408_hwy 20_west_of_Tally_afj.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46601" y="1676400"/>
            <a:ext cx="4368799"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922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1295400" y="1371600"/>
            <a:ext cx="2029966"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943600" y="1371600"/>
            <a:ext cx="202049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4"/>
          <p:cNvSpPr txBox="1">
            <a:spLocks/>
          </p:cNvSpPr>
          <p:nvPr/>
        </p:nvSpPr>
        <p:spPr>
          <a:xfrm>
            <a:off x="4725709" y="317524"/>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WILD COFFEE</a:t>
            </a:r>
          </a:p>
          <a:p>
            <a:pPr algn="ctr">
              <a:spcBef>
                <a:spcPts val="0"/>
              </a:spcBef>
            </a:pPr>
            <a:r>
              <a:rPr lang="en-US" sz="1400" b="1" dirty="0"/>
              <a:t>Psychotria nervosa</a:t>
            </a:r>
          </a:p>
        </p:txBody>
      </p:sp>
      <p:sp>
        <p:nvSpPr>
          <p:cNvPr id="10" name="TextBox 9"/>
          <p:cNvSpPr txBox="1"/>
          <p:nvPr/>
        </p:nvSpPr>
        <p:spPr>
          <a:xfrm>
            <a:off x="304800" y="3592497"/>
            <a:ext cx="4243745" cy="2800767"/>
          </a:xfrm>
          <a:prstGeom prst="rect">
            <a:avLst/>
          </a:prstGeom>
          <a:noFill/>
        </p:spPr>
        <p:txBody>
          <a:bodyPr wrap="square" rtlCol="0">
            <a:spAutoFit/>
          </a:bodyPr>
          <a:lstStyle/>
          <a:p>
            <a:pPr marL="285750" indent="-285750">
              <a:buFont typeface="Arial" panose="020B0604020202020204" pitchFamily="34" charset="0"/>
              <a:buChar char="•"/>
            </a:pPr>
            <a:r>
              <a:rPr lang="en-US" sz="2800" dirty="0"/>
              <a:t>Alternate leaves</a:t>
            </a:r>
          </a:p>
          <a:p>
            <a:pPr marL="285750" indent="-285750">
              <a:buFont typeface="Arial" panose="020B0604020202020204" pitchFamily="34" charset="0"/>
              <a:buChar char="•"/>
            </a:pPr>
            <a:r>
              <a:rPr lang="en-US" sz="2800" dirty="0"/>
              <a:t>Revolute, crenate leaf margin</a:t>
            </a:r>
          </a:p>
          <a:p>
            <a:pPr marL="285750" indent="-285750">
              <a:buFont typeface="Arial" panose="020B0604020202020204" pitchFamily="34" charset="0"/>
              <a:buChar char="•"/>
            </a:pPr>
            <a:r>
              <a:rPr lang="en-US" sz="2800" dirty="0"/>
              <a:t>Leaf veins not prominent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p:cNvSpPr txBox="1"/>
          <p:nvPr/>
        </p:nvSpPr>
        <p:spPr>
          <a:xfrm>
            <a:off x="4953000" y="3592497"/>
            <a:ext cx="40386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Opposite leaves</a:t>
            </a:r>
          </a:p>
          <a:p>
            <a:pPr marL="285750" indent="-285750">
              <a:buFont typeface="Arial" panose="020B0604020202020204" pitchFamily="34" charset="0"/>
              <a:buChar char="•"/>
            </a:pPr>
            <a:r>
              <a:rPr lang="en-US" sz="2800" dirty="0"/>
              <a:t>Slightly revolute, entire to wavy leaf margin</a:t>
            </a:r>
          </a:p>
          <a:p>
            <a:pPr marL="285750" indent="-285750">
              <a:buFont typeface="Arial" panose="020B0604020202020204" pitchFamily="34" charset="0"/>
              <a:buChar char="•"/>
            </a:pPr>
            <a:r>
              <a:rPr lang="en-US" sz="2800" dirty="0"/>
              <a:t>Leaf veins prominent</a:t>
            </a:r>
          </a:p>
        </p:txBody>
      </p:sp>
      <p:sp>
        <p:nvSpPr>
          <p:cNvPr id="12"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CORAL ARDISIA</a:t>
            </a:r>
          </a:p>
          <a:p>
            <a:pPr algn="ctr">
              <a:spcBef>
                <a:spcPts val="0"/>
              </a:spcBef>
            </a:pPr>
            <a:r>
              <a:rPr lang="en-US" sz="1400" b="1" dirty="0"/>
              <a:t>Ardisia crenata </a:t>
            </a:r>
          </a:p>
        </p:txBody>
      </p:sp>
    </p:spTree>
    <p:extLst>
      <p:ext uri="{BB962C8B-B14F-4D97-AF65-F5344CB8AC3E}">
        <p14:creationId xmlns:p14="http://schemas.microsoft.com/office/powerpoint/2010/main" val="36325258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Grp="1" noChangeAspect="1" noChangeArrowheads="1"/>
          </p:cNvPicPr>
          <p:nvPr>
            <p:ph sz="quarter" idx="4"/>
          </p:nvPr>
        </p:nvPicPr>
        <p:blipFill>
          <a:blip r:embed="rId3">
            <a:extLst>
              <a:ext uri="{28A0092B-C50C-407E-A947-70E740481C1C}">
                <a14:useLocalDpi xmlns:a14="http://schemas.microsoft.com/office/drawing/2010/main"/>
              </a:ext>
            </a:extLst>
          </a:blip>
          <a:stretch>
            <a:fillRect/>
          </a:stretch>
        </p:blipFill>
        <p:spPr bwMode="auto">
          <a:xfrm>
            <a:off x="4736980" y="1600199"/>
            <a:ext cx="4254620" cy="319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AIR-POTATO</a:t>
            </a:r>
          </a:p>
          <a:p>
            <a:pPr algn="ctr">
              <a:spcBef>
                <a:spcPts val="0"/>
              </a:spcBef>
            </a:pPr>
            <a:r>
              <a:rPr lang="en-US" sz="1400" b="1" dirty="0"/>
              <a:t>Dioscorea bulbifera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FLORIDA YAM</a:t>
            </a:r>
          </a:p>
          <a:p>
            <a:pPr algn="ctr">
              <a:spcBef>
                <a:spcPts val="0"/>
              </a:spcBef>
            </a:pPr>
            <a:r>
              <a:rPr lang="en-US" sz="1400" b="1" dirty="0"/>
              <a:t>Dioscorea floridana</a:t>
            </a:r>
          </a:p>
        </p:txBody>
      </p:sp>
      <p:pic>
        <p:nvPicPr>
          <p:cNvPr id="12290" name="Picture 2" descr="L:\A_Image_Library\Plants\Exotics\Disocorea_bulbiferaCFG_BJH1.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4194" y="1308117"/>
            <a:ext cx="3200400" cy="42668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2400" y="4495158"/>
            <a:ext cx="2057400" cy="2224850"/>
          </a:xfrm>
          <a:prstGeom prst="rect">
            <a:avLst/>
          </a:prstGeom>
        </p:spPr>
      </p:pic>
    </p:spTree>
    <p:extLst>
      <p:ext uri="{BB962C8B-B14F-4D97-AF65-F5344CB8AC3E}">
        <p14:creationId xmlns:p14="http://schemas.microsoft.com/office/powerpoint/2010/main" val="25592514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4401" y="3546004"/>
            <a:ext cx="4459986"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Stems have aerial tubers</a:t>
            </a:r>
          </a:p>
          <a:p>
            <a:pPr marL="457200" lvl="0" indent="-457200">
              <a:buFont typeface="Arial" panose="020B0604020202020204" pitchFamily="34" charset="0"/>
              <a:buChar char="•"/>
            </a:pPr>
            <a:r>
              <a:rPr lang="en-US" sz="2800" dirty="0"/>
              <a:t>Leaves larger, 9-11 nerved</a:t>
            </a:r>
          </a:p>
          <a:p>
            <a:pPr marL="457200" indent="-457200">
              <a:buFont typeface="Arial" panose="020B0604020202020204" pitchFamily="34" charset="0"/>
              <a:buChar char="•"/>
            </a:pPr>
            <a:r>
              <a:rPr lang="en-US" sz="2800" dirty="0"/>
              <a:t>Secondary veins often prominent</a:t>
            </a:r>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407020"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Stems lacking tubers</a:t>
            </a:r>
          </a:p>
          <a:p>
            <a:pPr marL="457200" lvl="0" indent="-457200">
              <a:buFont typeface="Arial" panose="020B0604020202020204" pitchFamily="34" charset="0"/>
              <a:buChar char="•"/>
            </a:pPr>
            <a:r>
              <a:rPr lang="en-US" sz="2800" dirty="0"/>
              <a:t>Leaves smaller, 7 nerved</a:t>
            </a:r>
          </a:p>
          <a:p>
            <a:pPr marL="457200" lvl="0" indent="-457200">
              <a:buFont typeface="Arial" panose="020B0604020202020204" pitchFamily="34" charset="0"/>
              <a:buChar char="•"/>
            </a:pPr>
            <a:r>
              <a:rPr lang="en-US" sz="2800" dirty="0"/>
              <a:t>Secondary veins less prominent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11"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AIR-POTATO</a:t>
            </a:r>
          </a:p>
          <a:p>
            <a:pPr algn="ctr">
              <a:spcBef>
                <a:spcPts val="0"/>
              </a:spcBef>
            </a:pPr>
            <a:r>
              <a:rPr lang="en-US" sz="1400" b="1" dirty="0"/>
              <a:t>Dioscorea bulbifera</a:t>
            </a:r>
          </a:p>
        </p:txBody>
      </p:sp>
      <p:sp>
        <p:nvSpPr>
          <p:cNvPr id="12"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FLORIDA YAM</a:t>
            </a:r>
          </a:p>
          <a:p>
            <a:pPr algn="ctr">
              <a:spcBef>
                <a:spcPts val="0"/>
              </a:spcBef>
            </a:pPr>
            <a:r>
              <a:rPr lang="en-US" sz="1400" b="1" dirty="0"/>
              <a:t>Dioscorea floridana</a:t>
            </a:r>
          </a:p>
        </p:txBody>
      </p:sp>
    </p:spTree>
    <p:extLst>
      <p:ext uri="{BB962C8B-B14F-4D97-AF65-F5344CB8AC3E}">
        <p14:creationId xmlns:p14="http://schemas.microsoft.com/office/powerpoint/2010/main" val="471732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35280"/>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JAPANESE HONEYSUCKLE</a:t>
            </a:r>
          </a:p>
          <a:p>
            <a:pPr algn="ctr">
              <a:spcBef>
                <a:spcPts val="0"/>
              </a:spcBef>
            </a:pPr>
            <a:r>
              <a:rPr lang="en-US" sz="1400" b="1" dirty="0"/>
              <a:t>Lonicera japonica</a:t>
            </a:r>
          </a:p>
        </p:txBody>
      </p:sp>
      <p:pic>
        <p:nvPicPr>
          <p:cNvPr id="45058"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46463" y="1371600"/>
            <a:ext cx="4202875" cy="315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876800" y="1371600"/>
            <a:ext cx="3657600" cy="4873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4400" y="4433631"/>
            <a:ext cx="2895600" cy="2388744"/>
          </a:xfrm>
          <a:prstGeom prst="rect">
            <a:avLst/>
          </a:prstGeom>
        </p:spPr>
      </p:pic>
      <p:sp>
        <p:nvSpPr>
          <p:cNvPr id="9" name="Text Placeholder 4"/>
          <p:cNvSpPr txBox="1">
            <a:spLocks/>
          </p:cNvSpPr>
          <p:nvPr/>
        </p:nvSpPr>
        <p:spPr>
          <a:xfrm>
            <a:off x="4736980" y="33528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TRUMPET HONEYSUCKLE</a:t>
            </a:r>
          </a:p>
          <a:p>
            <a:pPr algn="ctr">
              <a:spcBef>
                <a:spcPts val="0"/>
              </a:spcBef>
            </a:pPr>
            <a:r>
              <a:rPr lang="en-US" sz="1400" b="1" dirty="0"/>
              <a:t>Lonicera sempervirens</a:t>
            </a:r>
          </a:p>
        </p:txBody>
      </p:sp>
    </p:spTree>
    <p:extLst>
      <p:ext uri="{BB962C8B-B14F-4D97-AF65-F5344CB8AC3E}">
        <p14:creationId xmlns:p14="http://schemas.microsoft.com/office/powerpoint/2010/main" val="38496193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954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2"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1982773"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3532354"/>
            <a:ext cx="4343400" cy="3108543"/>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Leaves pubescent or glabrous, but not glaucous</a:t>
            </a:r>
          </a:p>
          <a:p>
            <a:pPr marL="457200" lvl="0" indent="-457200">
              <a:buFont typeface="Arial" panose="020B0604020202020204" pitchFamily="34" charset="0"/>
              <a:buChar char="•"/>
            </a:pPr>
            <a:r>
              <a:rPr lang="en-US" sz="2800" dirty="0"/>
              <a:t>Leaf apex acute to slightly acuminate</a:t>
            </a:r>
          </a:p>
          <a:p>
            <a:pPr marL="457200" lvl="0" indent="-457200">
              <a:buFont typeface="Arial" panose="020B0604020202020204" pitchFamily="34" charset="0"/>
              <a:buChar char="•"/>
            </a:pPr>
            <a:r>
              <a:rPr lang="en-US" sz="2800" dirty="0"/>
              <a:t>Flowers white to creamy yellow</a:t>
            </a:r>
          </a:p>
        </p:txBody>
      </p:sp>
      <p:sp>
        <p:nvSpPr>
          <p:cNvPr id="7" name="TextBox 6"/>
          <p:cNvSpPr txBox="1"/>
          <p:nvPr/>
        </p:nvSpPr>
        <p:spPr>
          <a:xfrm>
            <a:off x="4736980" y="3532354"/>
            <a:ext cx="4151786"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Leaves with a glaucous underside</a:t>
            </a:r>
          </a:p>
          <a:p>
            <a:pPr marL="457200" lvl="0" indent="-457200">
              <a:buFont typeface="Arial" panose="020B0604020202020204" pitchFamily="34" charset="0"/>
              <a:buChar char="•"/>
            </a:pPr>
            <a:r>
              <a:rPr lang="en-US" sz="2800" dirty="0"/>
              <a:t>Leaf apex rounded</a:t>
            </a:r>
          </a:p>
          <a:p>
            <a:pPr marL="457200" indent="-457200">
              <a:buFont typeface="Arial" panose="020B0604020202020204" pitchFamily="34" charset="0"/>
              <a:buChar char="•"/>
            </a:pPr>
            <a:r>
              <a:rPr lang="en-US" sz="2800" dirty="0"/>
              <a:t>Flowers red</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JAPANESE HONEYSUCKLE</a:t>
            </a:r>
          </a:p>
          <a:p>
            <a:pPr algn="ctr">
              <a:spcBef>
                <a:spcPts val="0"/>
              </a:spcBef>
            </a:pPr>
            <a:r>
              <a:rPr lang="en-US" sz="1400" b="1" dirty="0"/>
              <a:t>Lonicera japonica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TRUMPET HONEYSUCKLE</a:t>
            </a:r>
          </a:p>
          <a:p>
            <a:pPr algn="ctr">
              <a:spcBef>
                <a:spcPts val="0"/>
              </a:spcBef>
            </a:pPr>
            <a:r>
              <a:rPr lang="en-US" sz="1400" b="1" dirty="0"/>
              <a:t>Lonicera sempervirens</a:t>
            </a:r>
          </a:p>
        </p:txBody>
      </p:sp>
    </p:spTree>
    <p:extLst>
      <p:ext uri="{BB962C8B-B14F-4D97-AF65-F5344CB8AC3E}">
        <p14:creationId xmlns:p14="http://schemas.microsoft.com/office/powerpoint/2010/main" val="6236688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35659" y="1600200"/>
            <a:ext cx="4397470" cy="281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736980" y="1600200"/>
            <a:ext cx="42291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JAPANESE HONEYSUCKLE</a:t>
            </a:r>
          </a:p>
          <a:p>
            <a:pPr algn="ctr">
              <a:spcBef>
                <a:spcPts val="0"/>
              </a:spcBef>
            </a:pPr>
            <a:r>
              <a:rPr lang="en-US" sz="1400" b="1" dirty="0"/>
              <a:t>Lonicera japonica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TRUMPET HONEYSUCKLE</a:t>
            </a:r>
          </a:p>
          <a:p>
            <a:pPr algn="ctr">
              <a:spcBef>
                <a:spcPts val="0"/>
              </a:spcBef>
            </a:pPr>
            <a:r>
              <a:rPr lang="en-US" sz="1400" b="1" dirty="0"/>
              <a:t>Lonicera sempervirens</a:t>
            </a:r>
          </a:p>
        </p:txBody>
      </p:sp>
      <p:pic>
        <p:nvPicPr>
          <p:cNvPr id="2050" name="Picture 2" descr="Coral Honeysuckle (Lonicera sempervirens var. sempervirens)">
            <a:extLst>
              <a:ext uri="{FF2B5EF4-FFF2-40B4-BE49-F238E27FC236}">
                <a16:creationId xmlns:a16="http://schemas.microsoft.com/office/drawing/2014/main" id="{2B4017C6-03E3-4B3C-8041-F2DC1CAF7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460" y="5181600"/>
            <a:ext cx="1968620" cy="157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337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BEACH VITEX</a:t>
            </a:r>
          </a:p>
          <a:p>
            <a:pPr algn="ctr">
              <a:spcBef>
                <a:spcPts val="0"/>
              </a:spcBef>
            </a:pPr>
            <a:r>
              <a:rPr lang="en-US" sz="1400" b="1" dirty="0" err="1"/>
              <a:t>Vitex</a:t>
            </a:r>
            <a:r>
              <a:rPr lang="en-US" sz="1400" b="1" dirty="0"/>
              <a:t> </a:t>
            </a:r>
            <a:r>
              <a:rPr lang="en-US" sz="1400" b="1" dirty="0" err="1"/>
              <a:t>rotundifolia</a:t>
            </a:r>
            <a:endParaRPr lang="en-US" sz="1400" b="1" dirty="0"/>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RAILROAD VINE</a:t>
            </a:r>
          </a:p>
          <a:p>
            <a:pPr algn="ctr">
              <a:spcBef>
                <a:spcPts val="0"/>
              </a:spcBef>
            </a:pPr>
            <a:r>
              <a:rPr lang="en-US" sz="1400" b="1" dirty="0"/>
              <a:t>Ipomoea pes-</a:t>
            </a:r>
            <a:r>
              <a:rPr lang="en-US" sz="1400" b="1" dirty="0" err="1"/>
              <a:t>caprae</a:t>
            </a:r>
            <a:r>
              <a:rPr lang="en-US" sz="1400" b="1" dirty="0"/>
              <a:t> </a:t>
            </a:r>
            <a:r>
              <a:rPr lang="en-US" sz="1400" b="1" i="0" dirty="0"/>
              <a:t>ssp.</a:t>
            </a:r>
            <a:r>
              <a:rPr lang="en-US" sz="1400" b="1" dirty="0"/>
              <a:t> </a:t>
            </a:r>
            <a:r>
              <a:rPr lang="en-US" sz="1400" b="1" dirty="0" err="1"/>
              <a:t>brasiliensis</a:t>
            </a:r>
            <a:endParaRPr lang="en-US" sz="14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488" y="1193036"/>
            <a:ext cx="3550912" cy="2663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79"/>
          <a:stretch/>
        </p:blipFill>
        <p:spPr bwMode="auto">
          <a:xfrm>
            <a:off x="5208942" y="1193037"/>
            <a:ext cx="3284918" cy="273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rot="16200000">
            <a:off x="581821" y="3624612"/>
            <a:ext cx="2895851" cy="3505504"/>
          </a:xfrm>
          <a:prstGeom prst="rect">
            <a:avLst/>
          </a:prstGeom>
        </p:spPr>
      </p:pic>
      <p:pic>
        <p:nvPicPr>
          <p:cNvPr id="4" name="Content Placeholder 3"/>
          <p:cNvPicPr>
            <a:picLocks noGrp="1" noChangeAspect="1"/>
          </p:cNvPicPr>
          <p:nvPr>
            <p:ph sz="quarter" idx="4"/>
          </p:nvPr>
        </p:nvPicPr>
        <p:blipFill>
          <a:blip r:embed="rId6"/>
          <a:stretch>
            <a:fillRect/>
          </a:stretch>
        </p:blipFill>
        <p:spPr>
          <a:xfrm>
            <a:off x="4922243" y="4007647"/>
            <a:ext cx="3651250" cy="2738437"/>
          </a:xfrm>
          <a:prstGeom prst="rect">
            <a:avLst/>
          </a:prstGeom>
        </p:spPr>
      </p:pic>
    </p:spTree>
    <p:extLst>
      <p:ext uri="{BB962C8B-B14F-4D97-AF65-F5344CB8AC3E}">
        <p14:creationId xmlns:p14="http://schemas.microsoft.com/office/powerpoint/2010/main" val="232682582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994" y="3532354"/>
            <a:ext cx="4114800" cy="3063403"/>
          </a:xfrm>
          <a:prstGeom prst="rect">
            <a:avLst/>
          </a:prstGeom>
          <a:noFill/>
        </p:spPr>
        <p:txBody>
          <a:bodyPr wrap="square" rtlCol="0">
            <a:spAutoFit/>
          </a:bodyPr>
          <a:lstStyle/>
          <a:p>
            <a:pPr marL="342900" marR="0" lvl="0" indent="-342900">
              <a:lnSpc>
                <a:spcPct val="115000"/>
              </a:lnSpc>
              <a:spcBef>
                <a:spcPts val="0"/>
              </a:spcBef>
              <a:spcAft>
                <a:spcPts val="1000"/>
              </a:spcAft>
              <a:buFont typeface="Arial"/>
              <a:buChar char="•"/>
              <a:tabLst>
                <a:tab pos="457200" algn="l"/>
              </a:tabLst>
            </a:pPr>
            <a:r>
              <a:rPr lang="en-US" sz="2800" dirty="0">
                <a:ea typeface="Calibri"/>
                <a:cs typeface="Times New Roman"/>
              </a:rPr>
              <a:t>Opposite leaves</a:t>
            </a:r>
          </a:p>
          <a:p>
            <a:pPr marL="342900" marR="0" lvl="0" indent="-342900">
              <a:lnSpc>
                <a:spcPct val="115000"/>
              </a:lnSpc>
              <a:spcBef>
                <a:spcPts val="0"/>
              </a:spcBef>
              <a:spcAft>
                <a:spcPts val="1000"/>
              </a:spcAft>
              <a:buFont typeface="Arial"/>
              <a:buChar char="•"/>
              <a:tabLst>
                <a:tab pos="457200" algn="l"/>
              </a:tabLst>
            </a:pPr>
            <a:r>
              <a:rPr lang="en-US" sz="2800" dirty="0">
                <a:ea typeface="Calibri"/>
                <a:cs typeface="Times New Roman"/>
              </a:rPr>
              <a:t>Woody growth</a:t>
            </a:r>
          </a:p>
          <a:p>
            <a:pPr marL="347472" indent="-347472">
              <a:buFont typeface="Arial" panose="020B0604020202020204" pitchFamily="34" charset="0"/>
              <a:buChar char="•"/>
            </a:pPr>
            <a:r>
              <a:rPr lang="en-US" sz="2800" dirty="0">
                <a:ea typeface="Calibri"/>
                <a:cs typeface="Times New Roman"/>
              </a:rPr>
              <a:t>Panicles of smaller blue flowers</a:t>
            </a:r>
            <a:endParaRPr lang="en-US" sz="2800" dirty="0"/>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2201628"/>
          </a:xfrm>
          <a:prstGeom prst="rect">
            <a:avLst/>
          </a:prstGeom>
          <a:noFill/>
        </p:spPr>
        <p:txBody>
          <a:bodyPr wrap="square" rtlCol="0">
            <a:spAutoFit/>
          </a:bodyPr>
          <a:lstStyle/>
          <a:p>
            <a:pPr marL="342900" marR="0" lvl="0" indent="-342900">
              <a:lnSpc>
                <a:spcPct val="115000"/>
              </a:lnSpc>
              <a:spcBef>
                <a:spcPts val="0"/>
              </a:spcBef>
              <a:spcAft>
                <a:spcPts val="1000"/>
              </a:spcAft>
              <a:buFont typeface="Arial"/>
              <a:buChar char="•"/>
              <a:tabLst>
                <a:tab pos="457200" algn="l"/>
              </a:tabLst>
            </a:pPr>
            <a:r>
              <a:rPr lang="en-US" sz="2800" dirty="0">
                <a:ea typeface="Calibri"/>
                <a:cs typeface="Times New Roman"/>
              </a:rPr>
              <a:t>Alternate leaves</a:t>
            </a:r>
          </a:p>
          <a:p>
            <a:pPr marL="342900" marR="0" lvl="0" indent="-342900">
              <a:lnSpc>
                <a:spcPct val="115000"/>
              </a:lnSpc>
              <a:spcBef>
                <a:spcPts val="0"/>
              </a:spcBef>
              <a:spcAft>
                <a:spcPts val="1000"/>
              </a:spcAft>
              <a:buFont typeface="Arial"/>
              <a:buChar char="•"/>
              <a:tabLst>
                <a:tab pos="457200" algn="l"/>
              </a:tabLst>
            </a:pPr>
            <a:r>
              <a:rPr lang="en-US" sz="2800" dirty="0">
                <a:ea typeface="Calibri"/>
                <a:cs typeface="Times New Roman"/>
              </a:rPr>
              <a:t>Herbaceous</a:t>
            </a:r>
          </a:p>
          <a:p>
            <a:pPr marL="347472" indent="-347472">
              <a:buFont typeface="Arial" panose="020B0604020202020204" pitchFamily="34" charset="0"/>
              <a:buChar char="•"/>
            </a:pPr>
            <a:r>
              <a:rPr lang="en-US" sz="2800" dirty="0">
                <a:ea typeface="Calibri"/>
                <a:cs typeface="Times New Roman"/>
              </a:rPr>
              <a:t>Solitary, “morning glory” flowers</a:t>
            </a:r>
            <a:endParaRPr lang="en-US" sz="2800" dirty="0"/>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BEACH VITEX</a:t>
            </a:r>
          </a:p>
          <a:p>
            <a:pPr algn="ctr">
              <a:spcBef>
                <a:spcPts val="0"/>
              </a:spcBef>
            </a:pPr>
            <a:r>
              <a:rPr lang="en-US" sz="1400" b="1" dirty="0" err="1"/>
              <a:t>Vitex</a:t>
            </a:r>
            <a:r>
              <a:rPr lang="en-US" sz="1400" b="1" dirty="0"/>
              <a:t> </a:t>
            </a:r>
            <a:r>
              <a:rPr lang="en-US" sz="1400" b="1" dirty="0" err="1"/>
              <a:t>rotundifolia</a:t>
            </a:r>
            <a:endParaRPr lang="en-US" sz="1400" b="1" dirty="0"/>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RAILROAD VINE</a:t>
            </a:r>
          </a:p>
          <a:p>
            <a:pPr algn="ctr">
              <a:spcBef>
                <a:spcPts val="0"/>
              </a:spcBef>
            </a:pPr>
            <a:r>
              <a:rPr lang="en-US" sz="1400" b="1" dirty="0"/>
              <a:t>Ipomoea pes-</a:t>
            </a:r>
            <a:r>
              <a:rPr lang="en-US" sz="1400" b="1" dirty="0" err="1"/>
              <a:t>caprae</a:t>
            </a:r>
            <a:r>
              <a:rPr lang="en-US" sz="1400" b="1" dirty="0"/>
              <a:t> </a:t>
            </a:r>
            <a:r>
              <a:rPr lang="en-US" sz="1400" b="1" i="0" dirty="0"/>
              <a:t>ssp.</a:t>
            </a:r>
            <a:r>
              <a:rPr lang="en-US" sz="1400" b="1" dirty="0"/>
              <a:t> </a:t>
            </a:r>
            <a:r>
              <a:rPr lang="en-US" sz="1400" b="1" dirty="0" err="1"/>
              <a:t>brasiliensis</a:t>
            </a:r>
            <a:endParaRPr lang="en-US" sz="1400" b="1" dirty="0"/>
          </a:p>
        </p:txBody>
      </p:sp>
      <p:pic>
        <p:nvPicPr>
          <p:cNvPr id="1026" name="Picture 2" descr="Species Distribution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371600"/>
            <a:ext cx="2057400" cy="2057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305694" y="1444570"/>
            <a:ext cx="2057400" cy="2057400"/>
            <a:chOff x="1305694" y="1444570"/>
            <a:chExt cx="2057400" cy="2057400"/>
          </a:xfrm>
        </p:grpSpPr>
        <p:pic>
          <p:nvPicPr>
            <p:cNvPr id="2050" name="Picture 2" descr="Species Distribution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05694" y="144457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spect="1"/>
            </p:cNvSpPr>
            <p:nvPr/>
          </p:nvSpPr>
          <p:spPr>
            <a:xfrm>
              <a:off x="2022429" y="1842668"/>
              <a:ext cx="109728" cy="10972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1626189" y="1629308"/>
              <a:ext cx="109728" cy="10972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39388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BEACH VITEX</a:t>
            </a:r>
          </a:p>
          <a:p>
            <a:pPr algn="ctr">
              <a:spcBef>
                <a:spcPts val="0"/>
              </a:spcBef>
            </a:pPr>
            <a:r>
              <a:rPr lang="en-US" sz="1400" b="1" dirty="0" err="1"/>
              <a:t>Vitex</a:t>
            </a:r>
            <a:r>
              <a:rPr lang="en-US" sz="1400" b="1" dirty="0"/>
              <a:t> </a:t>
            </a:r>
            <a:r>
              <a:rPr lang="en-US" sz="1400" b="1" dirty="0" err="1"/>
              <a:t>rotundifolia</a:t>
            </a:r>
            <a:endParaRPr lang="en-US" sz="1400" b="1" dirty="0"/>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RAILROAD VINE</a:t>
            </a:r>
          </a:p>
          <a:p>
            <a:pPr algn="ctr">
              <a:spcBef>
                <a:spcPts val="0"/>
              </a:spcBef>
            </a:pPr>
            <a:r>
              <a:rPr lang="en-US" sz="1400" b="1" dirty="0"/>
              <a:t>Ipomoea pes-</a:t>
            </a:r>
            <a:r>
              <a:rPr lang="en-US" sz="1400" b="1" dirty="0" err="1"/>
              <a:t>caprae</a:t>
            </a:r>
            <a:r>
              <a:rPr lang="en-US" sz="1400" b="1" dirty="0"/>
              <a:t> </a:t>
            </a:r>
            <a:r>
              <a:rPr lang="en-US" sz="1400" b="1" i="0" dirty="0"/>
              <a:t>ssp.</a:t>
            </a:r>
            <a:r>
              <a:rPr lang="en-US" sz="1400" b="1" dirty="0"/>
              <a:t> </a:t>
            </a:r>
            <a:r>
              <a:rPr lang="en-US" sz="1400" b="1" dirty="0" err="1"/>
              <a:t>brasiliensis</a:t>
            </a:r>
            <a:endParaRPr lang="en-US" sz="1400" b="1"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76994" y="3614056"/>
            <a:ext cx="3738532" cy="3243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2441" y="1290412"/>
            <a:ext cx="4187369" cy="314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277984" y="1265218"/>
            <a:ext cx="2541416" cy="3060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883370" y="1265218"/>
            <a:ext cx="1675106" cy="1935182"/>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783271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545140"/>
            <a:ext cx="6776214" cy="1569660"/>
          </a:xfrm>
          <a:prstGeom prst="rect">
            <a:avLst/>
          </a:prstGeom>
          <a:noFill/>
        </p:spPr>
        <p:txBody>
          <a:bodyPr wrap="none" rtlCol="0">
            <a:spAutoFit/>
          </a:bodyPr>
          <a:lstStyle/>
          <a:p>
            <a:r>
              <a:rPr lang="en-US" sz="9600" i="1" dirty="0"/>
              <a:t>THANK YOU!!</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34200" y="4953000"/>
            <a:ext cx="2066544" cy="1737360"/>
          </a:xfrm>
          <a:prstGeom prst="rect">
            <a:avLst/>
          </a:prstGeom>
        </p:spPr>
      </p:pic>
      <p:sp>
        <p:nvSpPr>
          <p:cNvPr id="4" name="TextBox 3"/>
          <p:cNvSpPr txBox="1"/>
          <p:nvPr/>
        </p:nvSpPr>
        <p:spPr>
          <a:xfrm>
            <a:off x="685800" y="5410200"/>
            <a:ext cx="4419600" cy="923330"/>
          </a:xfrm>
          <a:prstGeom prst="rect">
            <a:avLst/>
          </a:prstGeom>
          <a:noFill/>
        </p:spPr>
        <p:txBody>
          <a:bodyPr wrap="square" rtlCol="0">
            <a:spAutoFit/>
          </a:bodyPr>
          <a:lstStyle/>
          <a:p>
            <a:r>
              <a:rPr lang="en-US" b="1" dirty="0"/>
              <a:t>Kim Alexander  </a:t>
            </a:r>
            <a:r>
              <a:rPr lang="en-US" b="1" dirty="0">
                <a:hlinkClick r:id="rId4"/>
              </a:rPr>
              <a:t>kalexander@fnai.fsu.edu</a:t>
            </a:r>
            <a:endParaRPr lang="en-US" b="1" dirty="0"/>
          </a:p>
          <a:p>
            <a:r>
              <a:rPr lang="en-US" b="1" dirty="0"/>
              <a:t>Dexter Sowell  </a:t>
            </a:r>
            <a:r>
              <a:rPr lang="en-US" b="1" dirty="0">
                <a:hlinkClick r:id="rId5"/>
              </a:rPr>
              <a:t>dsowell@fnai.fsu.edu</a:t>
            </a:r>
            <a:endParaRPr lang="en-US" b="1" dirty="0"/>
          </a:p>
          <a:p>
            <a:r>
              <a:rPr lang="en-US" b="1" dirty="0"/>
              <a:t>Chad Anderson </a:t>
            </a:r>
            <a:r>
              <a:rPr lang="en-US" b="1" dirty="0">
                <a:hlinkClick r:id="rId6"/>
              </a:rPr>
              <a:t>canderson@fnai.fsu.edu</a:t>
            </a:r>
            <a:r>
              <a:rPr lang="en-US" b="1" dirty="0"/>
              <a:t> </a:t>
            </a:r>
          </a:p>
        </p:txBody>
      </p:sp>
      <p:pic>
        <p:nvPicPr>
          <p:cNvPr id="5" name="Picture 4"/>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0"/>
            <a:ext cx="9144000" cy="1992346"/>
          </a:xfrm>
          <a:prstGeom prst="rect">
            <a:avLst/>
          </a:prstGeom>
        </p:spPr>
      </p:pic>
    </p:spTree>
    <p:extLst>
      <p:ext uri="{BB962C8B-B14F-4D97-AF65-F5344CB8AC3E}">
        <p14:creationId xmlns:p14="http://schemas.microsoft.com/office/powerpoint/2010/main" val="36587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1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950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Grp="1" noChangeAspect="1" noChangeArrowheads="1"/>
          </p:cNvPicPr>
          <p:nvPr>
            <p:ph sz="quarter" idx="4"/>
          </p:nvPr>
        </p:nvPicPr>
        <p:blipFill>
          <a:blip r:embed="rId3">
            <a:extLst>
              <a:ext uri="{28A0092B-C50C-407E-A947-70E740481C1C}">
                <a14:useLocalDpi xmlns:a14="http://schemas.microsoft.com/office/drawing/2010/main"/>
              </a:ext>
            </a:extLst>
          </a:blip>
          <a:stretch>
            <a:fillRect/>
          </a:stretch>
        </p:blipFill>
        <p:spPr bwMode="auto">
          <a:xfrm>
            <a:off x="4746379" y="1447800"/>
            <a:ext cx="4096349"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4725709" y="317524"/>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600" b="1" i="0" dirty="0"/>
              <a:t>GODFREY’S SWAMPPRIVET</a:t>
            </a:r>
          </a:p>
          <a:p>
            <a:pPr algn="ctr">
              <a:spcBef>
                <a:spcPts val="0"/>
              </a:spcBef>
            </a:pPr>
            <a:r>
              <a:rPr lang="en-US" sz="1400" b="1" dirty="0"/>
              <a:t>Forestiera godfreyi</a:t>
            </a:r>
          </a:p>
        </p:txBody>
      </p:sp>
      <p:sp>
        <p:nvSpPr>
          <p:cNvPr id="9"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pic>
        <p:nvPicPr>
          <p:cNvPr id="4098" name="Picture 2" descr="L:\A_Image_Library\Plants\Forestiera_godfreyi_male_Gknight.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29200" y="4343400"/>
            <a:ext cx="3513534" cy="23362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L:\A_Image_Library\Plants\Exotics\exotics_Pete_Diamond\OLEACEAE - Ligustrum sinense.002 (Leon Co., FL).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62346" y="1295400"/>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03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536498" y="1295400"/>
            <a:ext cx="190929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15000" y="1295400"/>
            <a:ext cx="191036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17072"/>
            <a:ext cx="4371205"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Terminal flower clusters</a:t>
            </a:r>
          </a:p>
          <a:p>
            <a:pPr marL="285750" indent="-285750">
              <a:buFont typeface="Arial" panose="020B0604020202020204" pitchFamily="34" charset="0"/>
              <a:buChar char="•"/>
            </a:pPr>
            <a:r>
              <a:rPr lang="en-US" sz="2800" dirty="0"/>
              <a:t>Evergreen leaves</a:t>
            </a:r>
          </a:p>
          <a:p>
            <a:pPr marL="285750" indent="-285750">
              <a:buFont typeface="Arial" panose="020B0604020202020204" pitchFamily="34" charset="0"/>
              <a:buChar char="•"/>
            </a:pPr>
            <a:r>
              <a:rPr lang="en-US" sz="2800" dirty="0"/>
              <a:t>Leaf margins entire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Short petiole </a:t>
            </a:r>
          </a:p>
          <a:p>
            <a:pPr marL="285750" indent="-285750">
              <a:buFont typeface="Arial" panose="020B0604020202020204" pitchFamily="34" charset="0"/>
              <a:buChar char="•"/>
            </a:pPr>
            <a:r>
              <a:rPr lang="en-US" sz="2800" dirty="0"/>
              <a:t>Underside of leaves with hairs along the </a:t>
            </a:r>
            <a:r>
              <a:rPr lang="en-US" sz="2800" dirty="0" err="1"/>
              <a:t>midvein</a:t>
            </a: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5513034" y="3657600"/>
            <a:ext cx="3783366" cy="523220"/>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sp>
        <p:nvSpPr>
          <p:cNvPr id="11" name="Text Placeholder 4"/>
          <p:cNvSpPr txBox="1">
            <a:spLocks/>
          </p:cNvSpPr>
          <p:nvPr/>
        </p:nvSpPr>
        <p:spPr>
          <a:xfrm>
            <a:off x="464820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600" b="1" i="0" dirty="0"/>
              <a:t>GODFREY’S SWAMPPRIVET</a:t>
            </a:r>
          </a:p>
          <a:p>
            <a:pPr algn="ctr">
              <a:spcBef>
                <a:spcPts val="0"/>
              </a:spcBef>
            </a:pPr>
            <a:r>
              <a:rPr lang="en-US" sz="1400" b="1" dirty="0"/>
              <a:t>Forestiera godfreyi</a:t>
            </a:r>
          </a:p>
        </p:txBody>
      </p:sp>
      <p:sp>
        <p:nvSpPr>
          <p:cNvPr id="12" name="TextBox 11"/>
          <p:cNvSpPr txBox="1"/>
          <p:nvPr/>
        </p:nvSpPr>
        <p:spPr>
          <a:xfrm>
            <a:off x="4800600" y="3530925"/>
            <a:ext cx="43434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Axillary flower clusters</a:t>
            </a:r>
          </a:p>
          <a:p>
            <a:pPr marL="285750" indent="-285750">
              <a:buFont typeface="Arial" panose="020B0604020202020204" pitchFamily="34" charset="0"/>
              <a:buChar char="•"/>
            </a:pPr>
            <a:r>
              <a:rPr lang="en-US" sz="2800" dirty="0"/>
              <a:t>Deciduous leaves</a:t>
            </a:r>
          </a:p>
          <a:p>
            <a:pPr marL="285750" indent="-285750">
              <a:buFont typeface="Arial" panose="020B0604020202020204" pitchFamily="34" charset="0"/>
              <a:buChar char="•"/>
            </a:pPr>
            <a:r>
              <a:rPr lang="en-US" sz="2800" dirty="0"/>
              <a:t>Leaf margins toothed above the middle</a:t>
            </a:r>
          </a:p>
          <a:p>
            <a:pPr marL="285750" indent="-285750">
              <a:buFont typeface="Arial" panose="020B0604020202020204" pitchFamily="34" charset="0"/>
              <a:buChar char="•"/>
            </a:pPr>
            <a:r>
              <a:rPr lang="en-US" sz="2800" dirty="0"/>
              <a:t>Longer petiole</a:t>
            </a:r>
          </a:p>
          <a:p>
            <a:pPr marL="285750" indent="-285750">
              <a:buFont typeface="Arial" panose="020B0604020202020204" pitchFamily="34" charset="0"/>
              <a:buChar char="•"/>
            </a:pPr>
            <a:r>
              <a:rPr lang="en-US" sz="2800" dirty="0"/>
              <a:t>Underside of leaves uniformly hairy</a:t>
            </a:r>
          </a:p>
        </p:txBody>
      </p:sp>
    </p:spTree>
    <p:extLst>
      <p:ext uri="{BB962C8B-B14F-4D97-AF65-F5344CB8AC3E}">
        <p14:creationId xmlns:p14="http://schemas.microsoft.com/office/powerpoint/2010/main" val="3954037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038600"/>
            <a:ext cx="3615734" cy="1066799"/>
          </a:xfrm>
        </p:spPr>
        <p:txBody>
          <a:bodyPr/>
          <a:lstStyle/>
          <a:p>
            <a:br>
              <a:rPr lang="en-US" dirty="0"/>
            </a:br>
            <a:endParaRPr lang="en-US" dirty="0"/>
          </a:p>
        </p:txBody>
      </p:sp>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sp>
        <p:nvSpPr>
          <p:cNvPr id="8" name="Text Placeholder 4"/>
          <p:cNvSpPr txBox="1">
            <a:spLocks/>
          </p:cNvSpPr>
          <p:nvPr/>
        </p:nvSpPr>
        <p:spPr>
          <a:xfrm>
            <a:off x="4710346"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FLORIDA SWAMPPRIVET</a:t>
            </a:r>
          </a:p>
          <a:p>
            <a:pPr algn="ctr">
              <a:spcBef>
                <a:spcPts val="0"/>
              </a:spcBef>
            </a:pPr>
            <a:r>
              <a:rPr lang="en-US" sz="1400" b="1" dirty="0"/>
              <a:t>Forestiera segregata</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3320" y="1371600"/>
            <a:ext cx="3102145" cy="4419600"/>
          </a:xfrm>
          <a:prstGeom prst="rect">
            <a:avLst/>
          </a:prstGeom>
        </p:spPr>
      </p:pic>
      <p:pic>
        <p:nvPicPr>
          <p:cNvPr id="14" name="Content Placeholder 13"/>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5334000" y="1371600"/>
            <a:ext cx="2743200" cy="4135375"/>
          </a:xfrm>
        </p:spPr>
      </p:pic>
      <p:pic>
        <p:nvPicPr>
          <p:cNvPr id="9" name="Content Placeholder 8"/>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6248400" y="4572000"/>
            <a:ext cx="2770495" cy="2209800"/>
          </a:xfrm>
        </p:spPr>
      </p:pic>
    </p:spTree>
    <p:extLst>
      <p:ext uri="{BB962C8B-B14F-4D97-AF65-F5344CB8AC3E}">
        <p14:creationId xmlns:p14="http://schemas.microsoft.com/office/powerpoint/2010/main" val="2941849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038600"/>
            <a:ext cx="3615734" cy="1066799"/>
          </a:xfrm>
        </p:spPr>
        <p:txBody>
          <a:bodyPr/>
          <a:lstStyle/>
          <a:p>
            <a:br>
              <a:rPr lang="en-US" dirty="0"/>
            </a:br>
            <a:endParaRPr lang="en-US" dirty="0"/>
          </a:p>
        </p:txBody>
      </p:sp>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sp>
        <p:nvSpPr>
          <p:cNvPr id="8" name="Text Placeholder 4"/>
          <p:cNvSpPr txBox="1">
            <a:spLocks/>
          </p:cNvSpPr>
          <p:nvPr/>
        </p:nvSpPr>
        <p:spPr>
          <a:xfrm>
            <a:off x="4719224"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FLORIDA SWAMPPRIVET</a:t>
            </a:r>
          </a:p>
          <a:p>
            <a:pPr algn="ctr">
              <a:spcBef>
                <a:spcPts val="0"/>
              </a:spcBef>
            </a:pPr>
            <a:r>
              <a:rPr lang="en-US" sz="1400" b="1" dirty="0"/>
              <a:t>Forestiera segregata</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638800" y="1403410"/>
            <a:ext cx="1981200" cy="2057400"/>
          </a:xfrm>
        </p:spPr>
      </p:pic>
      <p:pic>
        <p:nvPicPr>
          <p:cNvPr id="11" name="Picture 3"/>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379746" y="1371600"/>
            <a:ext cx="190929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76994" y="3569809"/>
            <a:ext cx="4371205"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Terminal flower clusters</a:t>
            </a:r>
          </a:p>
          <a:p>
            <a:pPr marL="285750" indent="-285750">
              <a:buFont typeface="Arial" panose="020B0604020202020204" pitchFamily="34" charset="0"/>
              <a:buChar char="•"/>
            </a:pPr>
            <a:r>
              <a:rPr lang="en-US" sz="2800" dirty="0"/>
              <a:t>Short petiole </a:t>
            </a:r>
          </a:p>
          <a:p>
            <a:pPr marL="285750" indent="-285750">
              <a:buFont typeface="Arial" panose="020B0604020202020204" pitchFamily="34" charset="0"/>
              <a:buChar char="•"/>
            </a:pPr>
            <a:r>
              <a:rPr lang="en-US" sz="2800" dirty="0"/>
              <a:t>Leaves elliptic</a:t>
            </a:r>
          </a:p>
          <a:p>
            <a:pPr marL="285750" indent="-285750">
              <a:buFont typeface="Arial" panose="020B0604020202020204" pitchFamily="34" charset="0"/>
              <a:buChar char="•"/>
            </a:pPr>
            <a:r>
              <a:rPr lang="en-US" sz="2800" dirty="0"/>
              <a:t>Underside of leaves with hairs along the </a:t>
            </a:r>
            <a:r>
              <a:rPr lang="en-US" sz="2800" dirty="0" err="1"/>
              <a:t>midvein</a:t>
            </a:r>
            <a:endParaRPr lang="en-US" sz="2800" dirty="0"/>
          </a:p>
        </p:txBody>
      </p:sp>
      <p:sp>
        <p:nvSpPr>
          <p:cNvPr id="13" name="TextBox 12"/>
          <p:cNvSpPr txBox="1"/>
          <p:nvPr/>
        </p:nvSpPr>
        <p:spPr>
          <a:xfrm>
            <a:off x="4876800" y="3591580"/>
            <a:ext cx="41148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Axillary flower clusters</a:t>
            </a:r>
          </a:p>
          <a:p>
            <a:pPr marL="285750" indent="-285750">
              <a:buFont typeface="Arial" panose="020B0604020202020204" pitchFamily="34" charset="0"/>
              <a:buChar char="•"/>
            </a:pPr>
            <a:r>
              <a:rPr lang="en-US" sz="2800" dirty="0"/>
              <a:t>Leaves sessile</a:t>
            </a:r>
          </a:p>
          <a:p>
            <a:pPr marL="285750" indent="-285750">
              <a:buFont typeface="Arial" panose="020B0604020202020204" pitchFamily="34" charset="0"/>
              <a:buChar char="•"/>
            </a:pPr>
            <a:r>
              <a:rPr lang="en-US" sz="2800" dirty="0"/>
              <a:t>Leaves obovate</a:t>
            </a:r>
          </a:p>
          <a:p>
            <a:pPr marL="285750" indent="-285750">
              <a:buFont typeface="Arial" panose="020B0604020202020204" pitchFamily="34" charset="0"/>
              <a:buChar char="•"/>
            </a:pPr>
            <a:r>
              <a:rPr lang="en-US" sz="2800" dirty="0"/>
              <a:t>Underside of leaves glabrous</a:t>
            </a:r>
          </a:p>
        </p:txBody>
      </p:sp>
    </p:spTree>
    <p:extLst>
      <p:ext uri="{BB962C8B-B14F-4D97-AF65-F5344CB8AC3E}">
        <p14:creationId xmlns:p14="http://schemas.microsoft.com/office/powerpoint/2010/main" val="28367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4"/>
          <p:cNvSpPr txBox="1">
            <a:spLocks/>
          </p:cNvSpPr>
          <p:nvPr/>
        </p:nvSpPr>
        <p:spPr>
          <a:xfrm>
            <a:off x="76200" y="5867400"/>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spTree>
    <p:extLst>
      <p:ext uri="{BB962C8B-B14F-4D97-AF65-F5344CB8AC3E}">
        <p14:creationId xmlns:p14="http://schemas.microsoft.com/office/powerpoint/2010/main" val="464244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038600"/>
            <a:ext cx="3615734" cy="1066799"/>
          </a:xfrm>
        </p:spPr>
        <p:txBody>
          <a:bodyPr/>
          <a:lstStyle/>
          <a:p>
            <a:br>
              <a:rPr lang="en-US" dirty="0"/>
            </a:br>
            <a:endParaRPr lang="en-US" dirty="0"/>
          </a:p>
        </p:txBody>
      </p:sp>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sp>
        <p:nvSpPr>
          <p:cNvPr id="8" name="Text Placeholder 4"/>
          <p:cNvSpPr txBox="1">
            <a:spLocks/>
          </p:cNvSpPr>
          <p:nvPr/>
        </p:nvSpPr>
        <p:spPr>
          <a:xfrm>
            <a:off x="4728102"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WALTER’S VIBURNUM</a:t>
            </a:r>
          </a:p>
          <a:p>
            <a:pPr algn="ctr">
              <a:spcBef>
                <a:spcPts val="0"/>
              </a:spcBef>
            </a:pPr>
            <a:r>
              <a:rPr lang="en-US" sz="1400" b="1" dirty="0"/>
              <a:t>Viburnum obovatum</a:t>
            </a:r>
          </a:p>
        </p:txBody>
      </p:sp>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3320" y="1371600"/>
            <a:ext cx="3102145" cy="4419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91000" y="1534357"/>
            <a:ext cx="4795200" cy="2819400"/>
          </a:xfrm>
          <a:prstGeom prst="rect">
            <a:avLst/>
          </a:prstGeom>
        </p:spPr>
      </p:pic>
      <p:pic>
        <p:nvPicPr>
          <p:cNvPr id="2050" name="Picture 2" descr="http://www.florida.plantatlas.usf.edu/plantimage/Viburnum_obovatum5.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0" y="4114800"/>
            <a:ext cx="3283846" cy="254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645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762999" cy="1066799"/>
          </a:xfrm>
        </p:spPr>
        <p:txBody>
          <a:bodyPr>
            <a:noAutofit/>
          </a:bodyPr>
          <a:lstStyle/>
          <a:p>
            <a:pPr algn="ctr"/>
            <a:r>
              <a:rPr lang="en-US" sz="3500" b="1" cap="small" dirty="0">
                <a:latin typeface="+mn-lt"/>
              </a:rPr>
              <a:t>Introduction</a:t>
            </a:r>
          </a:p>
        </p:txBody>
      </p:sp>
      <p:sp>
        <p:nvSpPr>
          <p:cNvPr id="4" name="Content Placeholder 3"/>
          <p:cNvSpPr>
            <a:spLocks noGrp="1"/>
          </p:cNvSpPr>
          <p:nvPr>
            <p:ph sz="half" idx="2"/>
          </p:nvPr>
        </p:nvSpPr>
        <p:spPr>
          <a:xfrm>
            <a:off x="10886" y="1371600"/>
            <a:ext cx="5627914" cy="4179888"/>
          </a:xfrm>
        </p:spPr>
        <p:txBody>
          <a:bodyPr>
            <a:normAutofit/>
          </a:bodyPr>
          <a:lstStyle/>
          <a:p>
            <a:r>
              <a:rPr lang="en-US" sz="2400" dirty="0"/>
              <a:t>Land managers and contractors</a:t>
            </a:r>
          </a:p>
          <a:p>
            <a:r>
              <a:rPr lang="en-US" sz="2400" dirty="0"/>
              <a:t>Active exotics removal in Florida and at same time high number of native/rare species that are very similar to exotics</a:t>
            </a:r>
          </a:p>
          <a:p>
            <a:r>
              <a:rPr lang="en-US" sz="2400" dirty="0"/>
              <a:t>Avoiding non-target damage to our natives is KEY</a:t>
            </a:r>
          </a:p>
          <a:p>
            <a:r>
              <a:rPr lang="en-US" sz="2400" dirty="0"/>
              <a:t>This presentation is a series of species comparisons to help us avoid non-target damage</a:t>
            </a:r>
            <a:endParaRPr lang="en-US" sz="2400" b="1" dirty="0"/>
          </a:p>
          <a:p>
            <a:endParaRPr lang="en-US" sz="2400" b="1" dirty="0"/>
          </a:p>
        </p:txBody>
      </p:sp>
      <p:sp>
        <p:nvSpPr>
          <p:cNvPr id="7" name="Content Placeholder 3"/>
          <p:cNvSpPr>
            <a:spLocks noGrp="1"/>
          </p:cNvSpPr>
          <p:nvPr>
            <p:ph sz="quarter" idx="4"/>
          </p:nvPr>
        </p:nvSpPr>
        <p:spPr>
          <a:xfrm>
            <a:off x="5568950" y="3200400"/>
            <a:ext cx="3651250" cy="1600200"/>
          </a:xfrm>
        </p:spPr>
        <p:txBody>
          <a:bodyPr>
            <a:normAutofit/>
          </a:bodyPr>
          <a:lstStyle/>
          <a:p>
            <a:pPr marL="0" indent="0">
              <a:buNone/>
            </a:pPr>
            <a:r>
              <a:rPr lang="en-US" sz="1600" dirty="0"/>
              <a:t>Information Sources:</a:t>
            </a:r>
          </a:p>
          <a:p>
            <a:r>
              <a:rPr lang="en-US" sz="1600" dirty="0"/>
              <a:t>Florida Natural Areas Inventory</a:t>
            </a:r>
          </a:p>
          <a:p>
            <a:r>
              <a:rPr lang="en-US" sz="1600" dirty="0"/>
              <a:t>ISB Atlas of Florida Plants</a:t>
            </a:r>
          </a:p>
          <a:p>
            <a:r>
              <a:rPr lang="en-US" sz="1600" dirty="0"/>
              <a:t>UF/IFAS Center for Invasive Plants</a:t>
            </a:r>
          </a:p>
        </p:txBody>
      </p:sp>
      <p:sp>
        <p:nvSpPr>
          <p:cNvPr id="8" name="Text Placeholder 2"/>
          <p:cNvSpPr>
            <a:spLocks noGrp="1"/>
          </p:cNvSpPr>
          <p:nvPr>
            <p:ph type="body" idx="1"/>
          </p:nvPr>
        </p:nvSpPr>
        <p:spPr>
          <a:xfrm>
            <a:off x="304800" y="5486400"/>
            <a:ext cx="4114800" cy="731520"/>
          </a:xfrm>
          <a:ln w="76200">
            <a:solidFill>
              <a:srgbClr val="FF0000"/>
            </a:solidFill>
          </a:ln>
          <a:effectLst/>
        </p:spPr>
        <p:txBody>
          <a:bodyPr>
            <a:noAutofit/>
          </a:bodyPr>
          <a:lstStyle/>
          <a:p>
            <a:pPr algn="ctr"/>
            <a:r>
              <a:rPr lang="en-US" sz="4000" dirty="0"/>
              <a:t>EXOTIC</a:t>
            </a:r>
          </a:p>
        </p:txBody>
      </p:sp>
      <p:sp>
        <p:nvSpPr>
          <p:cNvPr id="9" name="Text Placeholder 4"/>
          <p:cNvSpPr>
            <a:spLocks noGrp="1"/>
          </p:cNvSpPr>
          <p:nvPr>
            <p:ph type="body" sz="quarter" idx="3"/>
          </p:nvPr>
        </p:nvSpPr>
        <p:spPr>
          <a:xfrm>
            <a:off x="4648199" y="5486400"/>
            <a:ext cx="4114800" cy="731520"/>
          </a:xfrm>
          <a:ln w="76200">
            <a:solidFill>
              <a:srgbClr val="32C010"/>
            </a:solidFill>
          </a:ln>
          <a:effectLst/>
        </p:spPr>
        <p:txBody>
          <a:bodyPr vert="horz" lIns="91440" tIns="45720" rIns="91440" bIns="45720" rtlCol="0" anchor="b">
            <a:noAutofit/>
          </a:bodyPr>
          <a:lstStyle/>
          <a:p>
            <a:pPr algn="ctr"/>
            <a:r>
              <a:rPr lang="en-US" sz="4000" dirty="0"/>
              <a:t>  NATIVE</a:t>
            </a:r>
          </a:p>
        </p:txBody>
      </p:sp>
      <p:sp>
        <p:nvSpPr>
          <p:cNvPr id="3" name="TextBox 2"/>
          <p:cNvSpPr txBox="1"/>
          <p:nvPr/>
        </p:nvSpPr>
        <p:spPr>
          <a:xfrm>
            <a:off x="838200" y="6230034"/>
            <a:ext cx="7577715" cy="646331"/>
          </a:xfrm>
          <a:prstGeom prst="rect">
            <a:avLst/>
          </a:prstGeom>
          <a:noFill/>
        </p:spPr>
        <p:txBody>
          <a:bodyPr wrap="none" rtlCol="0">
            <a:spAutoFit/>
          </a:bodyPr>
          <a:lstStyle/>
          <a:p>
            <a:r>
              <a:rPr lang="en-US" altLang="en-US" dirty="0">
                <a:solidFill>
                  <a:srgbClr val="FFFF00"/>
                </a:solidFill>
                <a:latin typeface="Arial" charset="0"/>
              </a:rPr>
              <a:t>Don’t let  “mistaken identity” happen in your invasives control projects !!!</a:t>
            </a:r>
            <a:r>
              <a:rPr lang="en-US" altLang="en-US" sz="1600" dirty="0">
                <a:solidFill>
                  <a:srgbClr val="FFFF00"/>
                </a:solidFill>
                <a:latin typeface="Arial" charset="0"/>
              </a:rPr>
              <a:t> </a:t>
            </a:r>
          </a:p>
          <a:p>
            <a:endParaRPr lang="en-US" dirty="0"/>
          </a:p>
        </p:txBody>
      </p:sp>
    </p:spTree>
    <p:extLst>
      <p:ext uri="{BB962C8B-B14F-4D97-AF65-F5344CB8AC3E}">
        <p14:creationId xmlns:p14="http://schemas.microsoft.com/office/powerpoint/2010/main" val="411080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038600"/>
            <a:ext cx="3615734" cy="1066799"/>
          </a:xfrm>
        </p:spPr>
        <p:txBody>
          <a:bodyPr/>
          <a:lstStyle/>
          <a:p>
            <a:br>
              <a:rPr lang="en-US" dirty="0"/>
            </a:br>
            <a:endParaRPr lang="en-US" dirty="0"/>
          </a:p>
        </p:txBody>
      </p:sp>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PRIVET</a:t>
            </a:r>
          </a:p>
          <a:p>
            <a:pPr algn="ctr">
              <a:spcBef>
                <a:spcPts val="0"/>
              </a:spcBef>
            </a:pPr>
            <a:r>
              <a:rPr lang="en-US" sz="1400" b="1" dirty="0"/>
              <a:t>Ligustrum sinense </a:t>
            </a:r>
          </a:p>
        </p:txBody>
      </p:sp>
      <p:pic>
        <p:nvPicPr>
          <p:cNvPr id="11"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95400" y="1371600"/>
            <a:ext cx="1993641"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52400" y="3672012"/>
            <a:ext cx="4182929"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Four petals/flower</a:t>
            </a:r>
          </a:p>
          <a:p>
            <a:pPr marL="285750" indent="-285750">
              <a:buFont typeface="Arial" panose="020B0604020202020204" pitchFamily="34" charset="0"/>
              <a:buChar char="•"/>
            </a:pPr>
            <a:r>
              <a:rPr lang="en-US" sz="2800" dirty="0"/>
              <a:t>Leaf margin entire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No short shoots</a:t>
            </a:r>
          </a:p>
          <a:p>
            <a:pPr marL="285750" indent="-285750">
              <a:buFont typeface="Arial" panose="020B0604020202020204" pitchFamily="34" charset="0"/>
              <a:buChar char="•"/>
            </a:pPr>
            <a:r>
              <a:rPr lang="en-US" sz="2800" dirty="0"/>
              <a:t>Young stems hairy</a:t>
            </a:r>
          </a:p>
          <a:p>
            <a:pPr marL="285750" indent="-285750">
              <a:buFont typeface="Arial" panose="020B0604020202020204" pitchFamily="34" charset="0"/>
              <a:buChar char="•"/>
            </a:pPr>
            <a:endParaRPr lang="en-US" sz="2800" dirty="0"/>
          </a:p>
        </p:txBody>
      </p:sp>
      <p:sp>
        <p:nvSpPr>
          <p:cNvPr id="13" name="TextBox 12"/>
          <p:cNvSpPr txBox="1"/>
          <p:nvPr/>
        </p:nvSpPr>
        <p:spPr>
          <a:xfrm>
            <a:off x="4572000" y="3672012"/>
            <a:ext cx="4571999"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Five petals/flower</a:t>
            </a:r>
          </a:p>
          <a:p>
            <a:pPr marL="285750" indent="-285750">
              <a:buFont typeface="Arial" panose="020B0604020202020204" pitchFamily="34" charset="0"/>
              <a:buChar char="•"/>
            </a:pPr>
            <a:r>
              <a:rPr lang="en-US" sz="2800" dirty="0"/>
              <a:t>Leaf margin entire or serrate</a:t>
            </a:r>
          </a:p>
          <a:p>
            <a:pPr marL="285750" indent="-285750">
              <a:buFont typeface="Arial" panose="020B0604020202020204" pitchFamily="34" charset="0"/>
              <a:buChar char="•"/>
            </a:pPr>
            <a:r>
              <a:rPr lang="en-US" sz="2800" dirty="0"/>
              <a:t>Short shoots</a:t>
            </a:r>
          </a:p>
          <a:p>
            <a:pPr marL="285750" indent="-285750">
              <a:buFont typeface="Arial" panose="020B0604020202020204" pitchFamily="34" charset="0"/>
              <a:buChar char="•"/>
            </a:pPr>
            <a:r>
              <a:rPr lang="en-US" sz="2800" dirty="0"/>
              <a:t>Young stems and leaves with rusty scales</a:t>
            </a:r>
          </a:p>
        </p:txBody>
      </p:sp>
      <p:sp>
        <p:nvSpPr>
          <p:cNvPr id="9" name="Text Placeholder 4"/>
          <p:cNvSpPr txBox="1">
            <a:spLocks/>
          </p:cNvSpPr>
          <p:nvPr/>
        </p:nvSpPr>
        <p:spPr>
          <a:xfrm>
            <a:off x="4728102"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WALTER’S VIBURNUM</a:t>
            </a:r>
          </a:p>
          <a:p>
            <a:pPr algn="ctr">
              <a:spcBef>
                <a:spcPts val="0"/>
              </a:spcBef>
            </a:pPr>
            <a:r>
              <a:rPr lang="en-US" sz="1400" b="1" dirty="0"/>
              <a:t>Viburnum obovatum</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638800" y="1371600"/>
            <a:ext cx="2057400" cy="2057400"/>
          </a:xfrm>
        </p:spPr>
      </p:pic>
    </p:spTree>
    <p:extLst>
      <p:ext uri="{BB962C8B-B14F-4D97-AF65-F5344CB8AC3E}">
        <p14:creationId xmlns:p14="http://schemas.microsoft.com/office/powerpoint/2010/main" val="406548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84931" y="2133600"/>
            <a:ext cx="4206240" cy="315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732044" y="2133599"/>
            <a:ext cx="4206240" cy="315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
        <p:nvSpPr>
          <p:cNvPr id="8"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INKBERRY</a:t>
            </a:r>
          </a:p>
          <a:p>
            <a:pPr algn="ctr">
              <a:spcBef>
                <a:spcPts val="0"/>
              </a:spcBef>
            </a:pPr>
            <a:r>
              <a:rPr lang="en-US" sz="1400" b="1" dirty="0"/>
              <a:t>Scaevola plumieri</a:t>
            </a:r>
          </a:p>
        </p:txBody>
      </p:sp>
    </p:spTree>
    <p:extLst>
      <p:ext uri="{BB962C8B-B14F-4D97-AF65-F5344CB8AC3E}">
        <p14:creationId xmlns:p14="http://schemas.microsoft.com/office/powerpoint/2010/main" val="3221850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671257" y="1371600"/>
            <a:ext cx="194718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943600" y="1371600"/>
            <a:ext cx="1844566"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36980" y="3505200"/>
            <a:ext cx="4407020" cy="2677656"/>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Leaves shorter (to 10 cm)</a:t>
            </a:r>
          </a:p>
          <a:p>
            <a:pPr marL="285750" indent="-285750">
              <a:buFont typeface="Arial" panose="020B0604020202020204" pitchFamily="34" charset="0"/>
              <a:buChar char="•"/>
            </a:pPr>
            <a:r>
              <a:rPr lang="en-US" sz="2800" dirty="0"/>
              <a:t>Leaves flat</a:t>
            </a:r>
          </a:p>
          <a:p>
            <a:pPr marL="285750" indent="-285750">
              <a:buFont typeface="Arial" panose="020B0604020202020204" pitchFamily="34" charset="0"/>
              <a:buChar char="•"/>
            </a:pPr>
            <a:r>
              <a:rPr lang="en-US" sz="2800" dirty="0"/>
              <a:t>Leaves more succulent</a:t>
            </a:r>
          </a:p>
          <a:p>
            <a:pPr marL="285750" indent="-285750">
              <a:buFont typeface="Arial" panose="020B0604020202020204" pitchFamily="34" charset="0"/>
              <a:buChar char="•"/>
            </a:pPr>
            <a:r>
              <a:rPr lang="en-US" sz="2800" dirty="0"/>
              <a:t>Black fruit</a:t>
            </a:r>
          </a:p>
          <a:p>
            <a:pPr marL="285750" indent="-285750">
              <a:buFont typeface="Arial" panose="020B0604020202020204" pitchFamily="34" charset="0"/>
              <a:buChar char="•"/>
            </a:pPr>
            <a:r>
              <a:rPr lang="en-US" sz="2800" dirty="0"/>
              <a:t>Yellow-green foliage</a:t>
            </a:r>
          </a:p>
        </p:txBody>
      </p:sp>
      <p:sp>
        <p:nvSpPr>
          <p:cNvPr id="7" name="TextBox 6"/>
          <p:cNvSpPr txBox="1"/>
          <p:nvPr/>
        </p:nvSpPr>
        <p:spPr>
          <a:xfrm>
            <a:off x="276994" y="3505200"/>
            <a:ext cx="4218806" cy="2677656"/>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Leaves longer (to 21 cm)</a:t>
            </a:r>
          </a:p>
          <a:p>
            <a:pPr marL="285750" indent="-285750">
              <a:buFont typeface="Arial" panose="020B0604020202020204" pitchFamily="34" charset="0"/>
              <a:buChar char="•"/>
            </a:pPr>
            <a:r>
              <a:rPr lang="en-US" sz="2800" dirty="0"/>
              <a:t>Leaves rolled</a:t>
            </a:r>
          </a:p>
          <a:p>
            <a:pPr marL="285750" indent="-285750">
              <a:buFont typeface="Arial" panose="020B0604020202020204" pitchFamily="34" charset="0"/>
              <a:buChar char="•"/>
            </a:pPr>
            <a:r>
              <a:rPr lang="en-US" sz="2800" dirty="0"/>
              <a:t>Leaves less succulent</a:t>
            </a:r>
          </a:p>
          <a:p>
            <a:pPr marL="285750" indent="-285750">
              <a:buFont typeface="Arial" panose="020B0604020202020204" pitchFamily="34" charset="0"/>
              <a:buChar char="•"/>
            </a:pPr>
            <a:r>
              <a:rPr lang="en-US" sz="2800" dirty="0"/>
              <a:t>White fruit</a:t>
            </a:r>
          </a:p>
          <a:p>
            <a:pPr marL="285750" indent="-285750">
              <a:buFont typeface="Arial" panose="020B0604020202020204" pitchFamily="34" charset="0"/>
              <a:buChar char="•"/>
            </a:pPr>
            <a:r>
              <a:rPr lang="en-US" sz="2800" dirty="0"/>
              <a:t>Green foliage</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INKBERRY</a:t>
            </a:r>
          </a:p>
          <a:p>
            <a:pPr algn="ctr">
              <a:spcBef>
                <a:spcPts val="0"/>
              </a:spcBef>
            </a:pPr>
            <a:r>
              <a:rPr lang="en-US" sz="1400" b="1" dirty="0"/>
              <a:t>Scaevola plumieri</a:t>
            </a:r>
          </a:p>
        </p:txBody>
      </p:sp>
    </p:spTree>
    <p:extLst>
      <p:ext uri="{BB962C8B-B14F-4D97-AF65-F5344CB8AC3E}">
        <p14:creationId xmlns:p14="http://schemas.microsoft.com/office/powerpoint/2010/main" val="1038394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01966" y="2057400"/>
            <a:ext cx="4206240" cy="315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
        <p:nvSpPr>
          <p:cNvPr id="6"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INKBERRY</a:t>
            </a:r>
          </a:p>
          <a:p>
            <a:pPr algn="ctr">
              <a:spcBef>
                <a:spcPts val="0"/>
              </a:spcBef>
            </a:pPr>
            <a:r>
              <a:rPr lang="en-US" sz="1400" b="1" dirty="0"/>
              <a:t>Scaevola plumieri</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6255" y="2057400"/>
            <a:ext cx="4206240" cy="2870609"/>
          </a:xfrm>
          <a:prstGeom prst="rect">
            <a:avLst/>
          </a:prstGeom>
        </p:spPr>
      </p:pic>
    </p:spTree>
    <p:extLst>
      <p:ext uri="{BB962C8B-B14F-4D97-AF65-F5344CB8AC3E}">
        <p14:creationId xmlns:p14="http://schemas.microsoft.com/office/powerpoint/2010/main" val="1176850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DATBAK\SLIDES\scaevolanativeexotic.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70693"/>
            <a:ext cx="8534400" cy="5694363"/>
          </a:xfrm>
          <a:prstGeom prst="rect">
            <a:avLst/>
          </a:prstGeom>
          <a:noFill/>
          <a:extLst>
            <a:ext uri="{909E8E84-426E-40DD-AFC4-6F175D3DCCD1}">
              <a14:hiddenFill xmlns:a14="http://schemas.microsoft.com/office/drawing/2010/main">
                <a:solidFill>
                  <a:srgbClr val="FFFFFF"/>
                </a:solidFill>
              </a14:hiddenFill>
            </a:ext>
          </a:extLst>
        </p:spPr>
      </p:pic>
      <p:sp>
        <p:nvSpPr>
          <p:cNvPr id="12292" name="Text Box 4"/>
          <p:cNvSpPr txBox="1">
            <a:spLocks noChangeArrowheads="1"/>
          </p:cNvSpPr>
          <p:nvPr/>
        </p:nvSpPr>
        <p:spPr bwMode="auto">
          <a:xfrm>
            <a:off x="1508125" y="1565275"/>
            <a:ext cx="927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FFFF00"/>
                </a:solidFill>
              </a:rPr>
              <a:t>exotic</a:t>
            </a:r>
          </a:p>
        </p:txBody>
      </p:sp>
      <p:sp>
        <p:nvSpPr>
          <p:cNvPr id="12293" name="Text Box 5"/>
          <p:cNvSpPr txBox="1">
            <a:spLocks noChangeArrowheads="1"/>
          </p:cNvSpPr>
          <p:nvPr/>
        </p:nvSpPr>
        <p:spPr bwMode="auto">
          <a:xfrm>
            <a:off x="5546725" y="3089275"/>
            <a:ext cx="927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FFFF00"/>
                </a:solidFill>
              </a:rPr>
              <a:t>native</a:t>
            </a:r>
          </a:p>
        </p:txBody>
      </p:sp>
      <p:sp>
        <p:nvSpPr>
          <p:cNvPr id="2" name="TextBox 1"/>
          <p:cNvSpPr txBox="1"/>
          <p:nvPr/>
        </p:nvSpPr>
        <p:spPr>
          <a:xfrm>
            <a:off x="190793" y="6471783"/>
            <a:ext cx="8800807" cy="353943"/>
          </a:xfrm>
          <a:prstGeom prst="rect">
            <a:avLst/>
          </a:prstGeom>
          <a:noFill/>
        </p:spPr>
        <p:txBody>
          <a:bodyPr wrap="none" rtlCol="0">
            <a:spAutoFit/>
          </a:bodyPr>
          <a:lstStyle/>
          <a:p>
            <a:r>
              <a:rPr lang="en-US" sz="1700" dirty="0"/>
              <a:t>Invasive, beach Naupaka (Scaevola taccada) growing with native Inkberry (Scaevola plumieri).</a:t>
            </a:r>
          </a:p>
        </p:txBody>
      </p:sp>
    </p:spTree>
    <p:extLst>
      <p:ext uri="{BB962C8B-B14F-4D97-AF65-F5344CB8AC3E}">
        <p14:creationId xmlns:p14="http://schemas.microsoft.com/office/powerpoint/2010/main" val="2271714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403860" y="22860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4"/>
          <p:cNvSpPr txBox="1">
            <a:spLocks/>
          </p:cNvSpPr>
          <p:nvPr/>
        </p:nvSpPr>
        <p:spPr>
          <a:xfrm>
            <a:off x="533400"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Tree>
    <p:extLst>
      <p:ext uri="{BB962C8B-B14F-4D97-AF65-F5344CB8AC3E}">
        <p14:creationId xmlns:p14="http://schemas.microsoft.com/office/powerpoint/2010/main" val="1377125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88416" y="1371600"/>
            <a:ext cx="4291956" cy="373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876800" y="1295400"/>
            <a:ext cx="2743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SEVENYEAR APPLE</a:t>
            </a:r>
          </a:p>
          <a:p>
            <a:pPr algn="ctr">
              <a:spcBef>
                <a:spcPts val="0"/>
              </a:spcBef>
            </a:pPr>
            <a:r>
              <a:rPr lang="en-US" sz="1400" b="1" dirty="0" err="1"/>
              <a:t>Genipa</a:t>
            </a:r>
            <a:r>
              <a:rPr lang="en-US" sz="1400" b="1" dirty="0"/>
              <a:t> </a:t>
            </a:r>
            <a:r>
              <a:rPr lang="en-US" sz="1400" b="1" dirty="0" err="1"/>
              <a:t>clusiifolia</a:t>
            </a:r>
            <a:endParaRPr lang="en-US" sz="1400" b="1" dirty="0"/>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316523" y="4800600"/>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7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971186" y="76200"/>
            <a:ext cx="5086349"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txBox="1">
            <a:spLocks/>
          </p:cNvSpPr>
          <p:nvPr/>
        </p:nvSpPr>
        <p:spPr>
          <a:xfrm>
            <a:off x="38100" y="980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
        <p:nvSpPr>
          <p:cNvPr id="6" name="Text Placeholder 4"/>
          <p:cNvSpPr txBox="1">
            <a:spLocks/>
          </p:cNvSpPr>
          <p:nvPr/>
        </p:nvSpPr>
        <p:spPr>
          <a:xfrm>
            <a:off x="4953000" y="601980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SEVENYEAR APPLE</a:t>
            </a:r>
          </a:p>
          <a:p>
            <a:pPr algn="ctr">
              <a:spcBef>
                <a:spcPts val="0"/>
              </a:spcBef>
            </a:pPr>
            <a:r>
              <a:rPr lang="en-US" sz="1400" b="1" dirty="0" err="1"/>
              <a:t>Genipa</a:t>
            </a:r>
            <a:r>
              <a:rPr lang="en-US" sz="1400" b="1" dirty="0"/>
              <a:t> </a:t>
            </a:r>
            <a:r>
              <a:rPr lang="en-US" sz="1400" b="1" dirty="0" err="1"/>
              <a:t>clusiifolia</a:t>
            </a:r>
            <a:endParaRPr lang="en-US" sz="1400" b="1" dirty="0"/>
          </a:p>
        </p:txBody>
      </p:sp>
    </p:spTree>
    <p:extLst>
      <p:ext uri="{BB962C8B-B14F-4D97-AF65-F5344CB8AC3E}">
        <p14:creationId xmlns:p14="http://schemas.microsoft.com/office/powerpoint/2010/main" val="191239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1175549" y="1371600"/>
            <a:ext cx="210105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736980" y="3532354"/>
            <a:ext cx="4166632"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opposite</a:t>
            </a:r>
          </a:p>
          <a:p>
            <a:endParaRPr lang="en-US" sz="2800" dirty="0"/>
          </a:p>
          <a:p>
            <a:pPr marL="285750" indent="-285750">
              <a:buFont typeface="Arial" panose="020B0604020202020204" pitchFamily="34" charset="0"/>
              <a:buChar char="•"/>
            </a:pPr>
            <a:r>
              <a:rPr lang="en-US" sz="2800" dirty="0"/>
              <a:t>Black fruit (green when immature)</a:t>
            </a:r>
          </a:p>
          <a:p>
            <a:pPr marL="285750" indent="-285750">
              <a:buFont typeface="Arial" panose="020B0604020202020204" pitchFamily="34" charset="0"/>
              <a:buChar char="•"/>
            </a:pPr>
            <a:r>
              <a:rPr lang="en-US" sz="2800" dirty="0"/>
              <a:t>Fruit larger (6-10cm)</a:t>
            </a:r>
          </a:p>
          <a:p>
            <a:pPr marL="285750" indent="-285750">
              <a:buFont typeface="Arial" panose="020B0604020202020204" pitchFamily="34" charset="0"/>
              <a:buChar char="•"/>
            </a:pPr>
            <a:r>
              <a:rPr lang="en-US" sz="2800" dirty="0"/>
              <a:t>Flowers actinomorphic</a:t>
            </a:r>
          </a:p>
        </p:txBody>
      </p:sp>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BEACH NAUPAKA</a:t>
            </a:r>
          </a:p>
          <a:p>
            <a:pPr algn="ctr">
              <a:spcBef>
                <a:spcPts val="0"/>
              </a:spcBef>
            </a:pPr>
            <a:r>
              <a:rPr lang="en-US" sz="1400" b="1" dirty="0"/>
              <a:t>Scaevola taccada </a:t>
            </a:r>
          </a:p>
        </p:txBody>
      </p:sp>
      <p:sp>
        <p:nvSpPr>
          <p:cNvPr id="10"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SEVENYEAR APPLE</a:t>
            </a:r>
          </a:p>
          <a:p>
            <a:pPr algn="ctr">
              <a:spcBef>
                <a:spcPts val="0"/>
              </a:spcBef>
            </a:pPr>
            <a:r>
              <a:rPr lang="en-US" sz="1400" b="1" dirty="0" err="1"/>
              <a:t>Genipa</a:t>
            </a:r>
            <a:r>
              <a:rPr lang="en-US" sz="1400" b="1" dirty="0"/>
              <a:t> </a:t>
            </a:r>
            <a:r>
              <a:rPr lang="en-US" sz="1400" b="1" dirty="0" err="1"/>
              <a:t>clusiifolia</a:t>
            </a:r>
            <a:endParaRPr lang="en-US" sz="1400" b="1" dirty="0"/>
          </a:p>
        </p:txBody>
      </p:sp>
      <p:sp>
        <p:nvSpPr>
          <p:cNvPr id="11" name="TextBox 10"/>
          <p:cNvSpPr txBox="1"/>
          <p:nvPr/>
        </p:nvSpPr>
        <p:spPr>
          <a:xfrm>
            <a:off x="276994" y="3532354"/>
            <a:ext cx="4029667"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alternate (but densely clustered)</a:t>
            </a:r>
          </a:p>
          <a:p>
            <a:pPr marL="285750" indent="-285750">
              <a:buFont typeface="Arial" panose="020B0604020202020204" pitchFamily="34" charset="0"/>
              <a:buChar char="•"/>
            </a:pPr>
            <a:r>
              <a:rPr lang="en-US" sz="2800" dirty="0"/>
              <a:t>White fruit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Fruit smaller</a:t>
            </a:r>
          </a:p>
          <a:p>
            <a:pPr marL="285750" indent="-285750">
              <a:buFont typeface="Arial" panose="020B0604020202020204" pitchFamily="34" charset="0"/>
              <a:buChar char="•"/>
            </a:pPr>
            <a:r>
              <a:rPr lang="en-US" sz="2800" dirty="0"/>
              <a:t>Flowers zygomorphic</a:t>
            </a:r>
          </a:p>
        </p:txBody>
      </p:sp>
    </p:spTree>
    <p:extLst>
      <p:ext uri="{BB962C8B-B14F-4D97-AF65-F5344CB8AC3E}">
        <p14:creationId xmlns:p14="http://schemas.microsoft.com/office/powerpoint/2010/main" val="29736081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152400" y="1676400"/>
            <a:ext cx="4267199" cy="3303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a:ext>
            </a:extLst>
          </a:blip>
          <a:srcRect r="13432"/>
          <a:stretch/>
        </p:blipFill>
        <p:spPr bwMode="auto">
          <a:xfrm>
            <a:off x="4724400" y="1676400"/>
            <a:ext cx="424815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LANTANA</a:t>
            </a:r>
          </a:p>
          <a:p>
            <a:pPr algn="ctr">
              <a:spcBef>
                <a:spcPts val="0"/>
              </a:spcBef>
            </a:pPr>
            <a:r>
              <a:rPr lang="en-US" sz="1400" b="1" dirty="0"/>
              <a:t>Lantana </a:t>
            </a:r>
            <a:r>
              <a:rPr lang="en-US" sz="1400" b="1" dirty="0" err="1"/>
              <a:t>strigocamara</a:t>
            </a:r>
            <a:r>
              <a:rPr lang="en-US" sz="1400" b="1" dirty="0"/>
              <a:t> </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PINELAND LANTANA</a:t>
            </a:r>
          </a:p>
          <a:p>
            <a:pPr algn="ctr">
              <a:spcBef>
                <a:spcPts val="0"/>
              </a:spcBef>
            </a:pPr>
            <a:r>
              <a:rPr lang="en-US" sz="1400" b="1" dirty="0"/>
              <a:t>Lantana depressa</a:t>
            </a:r>
          </a:p>
        </p:txBody>
      </p:sp>
    </p:spTree>
    <p:extLst>
      <p:ext uri="{BB962C8B-B14F-4D97-AF65-F5344CB8AC3E}">
        <p14:creationId xmlns:p14="http://schemas.microsoft.com/office/powerpoint/2010/main" val="279854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2133600"/>
            <a:ext cx="3048000" cy="3047999"/>
          </a:xfrm>
        </p:spPr>
        <p:txBody>
          <a:bodyPr>
            <a:noAutofit/>
          </a:bodyPr>
          <a:lstStyle/>
          <a:p>
            <a:pPr algn="ctr"/>
            <a:r>
              <a:rPr lang="en-US" sz="4800" dirty="0"/>
              <a:t>TREES AND SHRUBS</a:t>
            </a:r>
          </a:p>
        </p:txBody>
      </p:sp>
    </p:spTree>
    <p:extLst>
      <p:ext uri="{BB962C8B-B14F-4D97-AF65-F5344CB8AC3E}">
        <p14:creationId xmlns:p14="http://schemas.microsoft.com/office/powerpoint/2010/main" val="3106150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305694"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8"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LANTANA</a:t>
            </a:r>
          </a:p>
          <a:p>
            <a:pPr algn="ctr">
              <a:spcBef>
                <a:spcPts val="0"/>
              </a:spcBef>
            </a:pPr>
            <a:r>
              <a:rPr lang="en-US" sz="1400" b="1" dirty="0"/>
              <a:t>Lantana camara </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PINELAND LANTANA</a:t>
            </a:r>
          </a:p>
          <a:p>
            <a:pPr algn="ctr">
              <a:spcBef>
                <a:spcPts val="0"/>
              </a:spcBef>
            </a:pPr>
            <a:r>
              <a:rPr lang="en-US" sz="1400" b="1" dirty="0"/>
              <a:t>Lantana depressa</a:t>
            </a:r>
          </a:p>
        </p:txBody>
      </p:sp>
      <p:sp>
        <p:nvSpPr>
          <p:cNvPr id="11" name="TextBox 10"/>
          <p:cNvSpPr txBox="1"/>
          <p:nvPr/>
        </p:nvSpPr>
        <p:spPr>
          <a:xfrm>
            <a:off x="276994" y="3532354"/>
            <a:ext cx="421880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Obtuse leaf base</a:t>
            </a:r>
          </a:p>
          <a:p>
            <a:pPr marL="285750" indent="-285750">
              <a:buFont typeface="Arial" panose="020B0604020202020204" pitchFamily="34" charset="0"/>
              <a:buChar char="•"/>
            </a:pPr>
            <a:r>
              <a:rPr lang="en-US" sz="2800" dirty="0"/>
              <a:t>Leaves more or less flat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Orange or multi-colored flowers</a:t>
            </a:r>
          </a:p>
        </p:txBody>
      </p:sp>
      <p:sp>
        <p:nvSpPr>
          <p:cNvPr id="12" name="TextBox 11"/>
          <p:cNvSpPr txBox="1"/>
          <p:nvPr/>
        </p:nvSpPr>
        <p:spPr>
          <a:xfrm>
            <a:off x="4736980" y="3532354"/>
            <a:ext cx="433082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Acute leaf base</a:t>
            </a:r>
          </a:p>
          <a:p>
            <a:pPr marL="285750" indent="-285750">
              <a:buFont typeface="Arial" panose="020B0604020202020204" pitchFamily="34" charset="0"/>
              <a:buChar char="•"/>
            </a:pPr>
            <a:r>
              <a:rPr lang="en-US" sz="2800" dirty="0"/>
              <a:t>Leaves folded along midrib</a:t>
            </a:r>
          </a:p>
          <a:p>
            <a:pPr marL="285750" indent="-285750">
              <a:buFont typeface="Arial" panose="020B0604020202020204" pitchFamily="34" charset="0"/>
              <a:buChar char="•"/>
            </a:pPr>
            <a:r>
              <a:rPr lang="en-US" sz="2800" dirty="0"/>
              <a:t>All flowers yellow</a:t>
            </a:r>
          </a:p>
        </p:txBody>
      </p:sp>
    </p:spTree>
    <p:extLst>
      <p:ext uri="{BB962C8B-B14F-4D97-AF65-F5344CB8AC3E}">
        <p14:creationId xmlns:p14="http://schemas.microsoft.com/office/powerpoint/2010/main" val="4218492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LANTANA</a:t>
            </a:r>
          </a:p>
          <a:p>
            <a:pPr algn="ctr">
              <a:spcBef>
                <a:spcPts val="0"/>
              </a:spcBef>
            </a:pPr>
            <a:r>
              <a:rPr lang="en-US" sz="1400" b="1" dirty="0"/>
              <a:t>Lantana camara </a:t>
            </a:r>
          </a:p>
        </p:txBody>
      </p:sp>
    </p:spTree>
    <p:extLst>
      <p:ext uri="{BB962C8B-B14F-4D97-AF65-F5344CB8AC3E}">
        <p14:creationId xmlns:p14="http://schemas.microsoft.com/office/powerpoint/2010/main" val="2311443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sz="half" idx="4294967295"/>
          </p:nvPr>
        </p:nvPicPr>
        <p:blipFill>
          <a:blip r:embed="rId3">
            <a:extLst>
              <a:ext uri="{28A0092B-C50C-407E-A947-70E740481C1C}">
                <a14:useLocalDpi xmlns:a14="http://schemas.microsoft.com/office/drawing/2010/main"/>
              </a:ext>
            </a:extLst>
          </a:blip>
          <a:srcRect/>
          <a:stretch>
            <a:fillRect/>
          </a:stretch>
        </p:blipFill>
        <p:spPr bwMode="auto">
          <a:xfrm>
            <a:off x="185554" y="1905000"/>
            <a:ext cx="4206240" cy="3161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HEAVENLY BAMBOO</a:t>
            </a:r>
          </a:p>
          <a:p>
            <a:pPr algn="ctr">
              <a:spcBef>
                <a:spcPts val="0"/>
              </a:spcBef>
            </a:pPr>
            <a:r>
              <a:rPr lang="en-US" sz="1400" b="1" dirty="0"/>
              <a:t>Nandina domestica </a:t>
            </a:r>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DEVIL’S WALKINGSTICK</a:t>
            </a:r>
          </a:p>
          <a:p>
            <a:pPr algn="ctr">
              <a:spcBef>
                <a:spcPts val="0"/>
              </a:spcBef>
            </a:pPr>
            <a:r>
              <a:rPr lang="en-US" sz="1400" b="1" dirty="0"/>
              <a:t>Aralia spinosa</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6980" y="1905000"/>
            <a:ext cx="4206240" cy="2928303"/>
          </a:xfrm>
          <a:prstGeom prst="rect">
            <a:avLst/>
          </a:prstGeom>
        </p:spPr>
      </p:pic>
    </p:spTree>
    <p:extLst>
      <p:ext uri="{BB962C8B-B14F-4D97-AF65-F5344CB8AC3E}">
        <p14:creationId xmlns:p14="http://schemas.microsoft.com/office/powerpoint/2010/main" val="758807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4724399" y="1599787"/>
            <a:ext cx="4206240" cy="3857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HEAVENLY BAMBOO</a:t>
            </a:r>
          </a:p>
          <a:p>
            <a:pPr algn="ctr">
              <a:spcBef>
                <a:spcPts val="0"/>
              </a:spcBef>
            </a:pPr>
            <a:r>
              <a:rPr lang="en-US" sz="1400" b="1" dirty="0"/>
              <a:t>Nandina domestica </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DEVIL’S WALKINGSTICK</a:t>
            </a:r>
          </a:p>
          <a:p>
            <a:pPr algn="ctr">
              <a:spcBef>
                <a:spcPts val="0"/>
              </a:spcBef>
            </a:pPr>
            <a:r>
              <a:rPr lang="en-US" sz="1400" b="1" dirty="0"/>
              <a:t>Aralia spinosa</a:t>
            </a:r>
          </a:p>
        </p:txBody>
      </p:sp>
      <p:pic>
        <p:nvPicPr>
          <p:cNvPr id="5122" name="Picture 2" descr="L:\A_Image_Library\Plants\Exotics\Nandina_domestica_CFG_BJH.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6994" y="1295400"/>
            <a:ext cx="3792187" cy="505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19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HEAVENLY BAMBOO</a:t>
            </a:r>
          </a:p>
          <a:p>
            <a:pPr algn="ctr">
              <a:spcBef>
                <a:spcPts val="0"/>
              </a:spcBef>
            </a:pPr>
            <a:r>
              <a:rPr lang="en-US" sz="1400" b="1" dirty="0"/>
              <a:t>Nandina domestica </a:t>
            </a:r>
          </a:p>
        </p:txBody>
      </p:sp>
      <p:sp>
        <p:nvSpPr>
          <p:cNvPr id="10"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DEVIL’S WALKINGSTICK</a:t>
            </a:r>
          </a:p>
          <a:p>
            <a:pPr algn="ctr">
              <a:spcBef>
                <a:spcPts val="0"/>
              </a:spcBef>
            </a:pPr>
            <a:r>
              <a:rPr lang="en-US" sz="1400" b="1" dirty="0"/>
              <a:t>Aralia spinosa</a:t>
            </a:r>
          </a:p>
        </p:txBody>
      </p:sp>
      <p:sp>
        <p:nvSpPr>
          <p:cNvPr id="12" name="TextBox 11"/>
          <p:cNvSpPr txBox="1"/>
          <p:nvPr/>
        </p:nvSpPr>
        <p:spPr>
          <a:xfrm>
            <a:off x="276994" y="3532354"/>
            <a:ext cx="4029667" cy="2246769"/>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Leaflet margin entire</a:t>
            </a:r>
          </a:p>
          <a:p>
            <a:pPr marL="285750" indent="-285750">
              <a:buFont typeface="Arial" panose="020B0604020202020204" pitchFamily="34" charset="0"/>
              <a:buChar char="•"/>
            </a:pPr>
            <a:r>
              <a:rPr lang="en-US" sz="2800" dirty="0"/>
              <a:t>Stem and leaves unarmed</a:t>
            </a:r>
          </a:p>
          <a:p>
            <a:pPr marL="285750" indent="-285750">
              <a:buFont typeface="Arial" panose="020B0604020202020204" pitchFamily="34" charset="0"/>
              <a:buChar char="•"/>
            </a:pPr>
            <a:r>
              <a:rPr lang="en-US" sz="2800" dirty="0"/>
              <a:t>Red berry</a:t>
            </a:r>
          </a:p>
        </p:txBody>
      </p:sp>
      <p:sp>
        <p:nvSpPr>
          <p:cNvPr id="13" name="TextBox 12"/>
          <p:cNvSpPr txBox="1"/>
          <p:nvPr/>
        </p:nvSpPr>
        <p:spPr>
          <a:xfrm>
            <a:off x="4736980" y="3532354"/>
            <a:ext cx="4150958" cy="2246769"/>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Leaflet margin serrate</a:t>
            </a:r>
          </a:p>
          <a:p>
            <a:pPr marL="285750" indent="-285750">
              <a:buFont typeface="Arial" panose="020B0604020202020204" pitchFamily="34" charset="0"/>
              <a:buChar char="•"/>
            </a:pPr>
            <a:r>
              <a:rPr lang="en-US" sz="2800" dirty="0"/>
              <a:t>Stem and leaves armed with prickles</a:t>
            </a:r>
          </a:p>
          <a:p>
            <a:pPr marL="285750" indent="-285750">
              <a:buFont typeface="Arial" panose="020B0604020202020204" pitchFamily="34" charset="0"/>
              <a:buChar char="•"/>
            </a:pPr>
            <a:r>
              <a:rPr lang="en-US" sz="2800" dirty="0"/>
              <a:t>Purple/black drupe</a:t>
            </a:r>
          </a:p>
        </p:txBody>
      </p:sp>
    </p:spTree>
    <p:extLst>
      <p:ext uri="{BB962C8B-B14F-4D97-AF65-F5344CB8AC3E}">
        <p14:creationId xmlns:p14="http://schemas.microsoft.com/office/powerpoint/2010/main" val="2377262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95250"/>
            <a:ext cx="5181600" cy="647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4"/>
          <p:cNvSpPr txBox="1">
            <a:spLocks/>
          </p:cNvSpPr>
          <p:nvPr/>
        </p:nvSpPr>
        <p:spPr>
          <a:xfrm>
            <a:off x="4876800" y="579120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DEVIL’S WALKINGSTICK</a:t>
            </a:r>
          </a:p>
          <a:p>
            <a:pPr algn="ctr">
              <a:spcBef>
                <a:spcPts val="0"/>
              </a:spcBef>
            </a:pPr>
            <a:r>
              <a:rPr lang="en-US" sz="1400" b="1" dirty="0"/>
              <a:t>Aralia spinosa</a:t>
            </a:r>
          </a:p>
        </p:txBody>
      </p:sp>
    </p:spTree>
    <p:extLst>
      <p:ext uri="{BB962C8B-B14F-4D97-AF65-F5344CB8AC3E}">
        <p14:creationId xmlns:p14="http://schemas.microsoft.com/office/powerpoint/2010/main" val="1414300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8581" y="533401"/>
            <a:ext cx="8611288" cy="571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4"/>
          <p:cNvSpPr txBox="1">
            <a:spLocks/>
          </p:cNvSpPr>
          <p:nvPr/>
        </p:nvSpPr>
        <p:spPr>
          <a:xfrm>
            <a:off x="533400" y="533400"/>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HEAVENLY BAMBOO</a:t>
            </a:r>
          </a:p>
          <a:p>
            <a:pPr algn="ctr">
              <a:spcBef>
                <a:spcPts val="0"/>
              </a:spcBef>
            </a:pPr>
            <a:r>
              <a:rPr lang="en-US" sz="1400" b="1" dirty="0"/>
              <a:t>Nandina domestica </a:t>
            </a:r>
          </a:p>
        </p:txBody>
      </p:sp>
    </p:spTree>
    <p:extLst>
      <p:ext uri="{BB962C8B-B14F-4D97-AF65-F5344CB8AC3E}">
        <p14:creationId xmlns:p14="http://schemas.microsoft.com/office/powerpoint/2010/main" val="1170001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202941" y="1447800"/>
            <a:ext cx="4262906" cy="399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7"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032975" y="1219200"/>
            <a:ext cx="3522809"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736980" y="3962400"/>
            <a:ext cx="2657284" cy="256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SILVERTHORN</a:t>
            </a:r>
          </a:p>
          <a:p>
            <a:pPr algn="ctr">
              <a:spcBef>
                <a:spcPts val="0"/>
              </a:spcBef>
            </a:pPr>
            <a:r>
              <a:rPr lang="en-US" sz="1400" b="1" dirty="0"/>
              <a:t>Elaeagnus pungens </a:t>
            </a:r>
          </a:p>
        </p:txBody>
      </p:sp>
      <p:sp>
        <p:nvSpPr>
          <p:cNvPr id="10"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GUM BULLY</a:t>
            </a:r>
          </a:p>
          <a:p>
            <a:pPr algn="ctr">
              <a:spcBef>
                <a:spcPts val="0"/>
              </a:spcBef>
            </a:pPr>
            <a:r>
              <a:rPr lang="en-US" sz="1400" b="1" dirty="0"/>
              <a:t>Sideroxylon lanuginosum </a:t>
            </a: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6628973" y="4419600"/>
            <a:ext cx="2515027" cy="2363977"/>
          </a:xfrm>
          <a:prstGeom prst="rect">
            <a:avLst/>
          </a:prstGeom>
        </p:spPr>
      </p:pic>
    </p:spTree>
    <p:extLst>
      <p:ext uri="{BB962C8B-B14F-4D97-AF65-F5344CB8AC3E}">
        <p14:creationId xmlns:p14="http://schemas.microsoft.com/office/powerpoint/2010/main" val="2515767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134428" y="1456666"/>
            <a:ext cx="21336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867400" y="14478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SILVERTHORN</a:t>
            </a:r>
          </a:p>
          <a:p>
            <a:pPr algn="ctr">
              <a:spcBef>
                <a:spcPts val="0"/>
              </a:spcBef>
            </a:pPr>
            <a:r>
              <a:rPr lang="en-US" sz="1400" b="1" dirty="0"/>
              <a:t>Elaeagnus pungens </a:t>
            </a:r>
          </a:p>
        </p:txBody>
      </p:sp>
      <p:sp>
        <p:nvSpPr>
          <p:cNvPr id="10"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GUM BULLY</a:t>
            </a:r>
          </a:p>
          <a:p>
            <a:pPr algn="ctr">
              <a:spcBef>
                <a:spcPts val="0"/>
              </a:spcBef>
            </a:pPr>
            <a:r>
              <a:rPr lang="en-US" sz="1400" b="1" dirty="0"/>
              <a:t>Sideroxylon lanuginosum </a:t>
            </a:r>
          </a:p>
        </p:txBody>
      </p:sp>
      <p:sp>
        <p:nvSpPr>
          <p:cNvPr id="11" name="TextBox 10"/>
          <p:cNvSpPr txBox="1"/>
          <p:nvPr/>
        </p:nvSpPr>
        <p:spPr>
          <a:xfrm>
            <a:off x="276994" y="3657600"/>
            <a:ext cx="421880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Twigs and underside of leaf with silvery and rusty scales</a:t>
            </a:r>
          </a:p>
          <a:p>
            <a:pPr marL="285750" indent="-285750">
              <a:buFont typeface="Arial" panose="020B0604020202020204" pitchFamily="34" charset="0"/>
              <a:buChar char="•"/>
            </a:pPr>
            <a:r>
              <a:rPr lang="en-US" sz="2800" dirty="0"/>
              <a:t>Fruit a large berry covered with scales</a:t>
            </a:r>
          </a:p>
          <a:p>
            <a:pPr marL="285750" indent="-285750">
              <a:buFont typeface="Arial" panose="020B0604020202020204" pitchFamily="34" charset="0"/>
              <a:buChar char="•"/>
            </a:pPr>
            <a:r>
              <a:rPr lang="en-US" sz="2800" dirty="0"/>
              <a:t>No milky sap</a:t>
            </a:r>
          </a:p>
        </p:txBody>
      </p:sp>
      <p:sp>
        <p:nvSpPr>
          <p:cNvPr id="12" name="TextBox 11"/>
          <p:cNvSpPr txBox="1"/>
          <p:nvPr/>
        </p:nvSpPr>
        <p:spPr>
          <a:xfrm>
            <a:off x="5111325" y="3657600"/>
            <a:ext cx="3783366"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Twigs and underside of leaf with soft hairs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Fruit a black berry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Milky sap</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550885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bwMode="auto">
          <a:xfrm>
            <a:off x="276994" y="1269388"/>
            <a:ext cx="429669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Grp="1" noChangeAspect="1" noChangeArrowheads="1"/>
          </p:cNvPicPr>
          <p:nvPr>
            <p:ph sz="quarter" idx="4"/>
          </p:nvPr>
        </p:nvPicPr>
        <p:blipFill>
          <a:blip r:embed="rId5">
            <a:extLst>
              <a:ext uri="{28A0092B-C50C-407E-A947-70E740481C1C}">
                <a14:useLocalDpi xmlns:a14="http://schemas.microsoft.com/office/drawing/2010/main"/>
              </a:ext>
            </a:extLst>
          </a:blip>
          <a:srcRect/>
          <a:stretch>
            <a:fillRect/>
          </a:stretch>
        </p:blipFill>
        <p:spPr bwMode="auto">
          <a:xfrm>
            <a:off x="4876800" y="1069584"/>
            <a:ext cx="3777317" cy="367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JAVA PLUM</a:t>
            </a:r>
          </a:p>
          <a:p>
            <a:pPr algn="ctr">
              <a:spcBef>
                <a:spcPts val="0"/>
              </a:spcBef>
            </a:pPr>
            <a:r>
              <a:rPr lang="en-US" sz="1400" b="1" dirty="0"/>
              <a:t>Syzygium cumini</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FALSE MASTIC</a:t>
            </a:r>
          </a:p>
          <a:p>
            <a:pPr algn="ctr">
              <a:spcBef>
                <a:spcPts val="0"/>
              </a:spcBef>
            </a:pPr>
            <a:r>
              <a:rPr lang="en-US" sz="1400" b="1" dirty="0"/>
              <a:t>Sideroxylon foetidissimum </a:t>
            </a:r>
          </a:p>
        </p:txBody>
      </p:sp>
      <p:pic>
        <p:nvPicPr>
          <p:cNvPr id="5" name="Picture 2"/>
          <p:cNvPicPr>
            <a:picLocks noChangeAspect="1"/>
          </p:cNvPicPr>
          <p:nvPr/>
        </p:nvPicPr>
        <p:blipFill>
          <a:blip r:embed="rId6"/>
          <a:stretch>
            <a:fillRect/>
          </a:stretch>
        </p:blipFill>
        <p:spPr>
          <a:xfrm>
            <a:off x="276993" y="4182350"/>
            <a:ext cx="4003709" cy="2675650"/>
          </a:xfrm>
          <a:prstGeom prst="rect">
            <a:avLst/>
          </a:prstGeom>
        </p:spPr>
      </p:pic>
      <p:pic>
        <p:nvPicPr>
          <p:cNvPr id="6" name="Picture 7"/>
          <p:cNvPicPr>
            <a:picLocks noChangeAspect="1"/>
          </p:cNvPicPr>
          <p:nvPr/>
        </p:nvPicPr>
        <p:blipFill>
          <a:blip r:embed="rId7"/>
          <a:stretch>
            <a:fillRect/>
          </a:stretch>
        </p:blipFill>
        <p:spPr>
          <a:xfrm>
            <a:off x="5257800" y="3921775"/>
            <a:ext cx="3396317" cy="2936225"/>
          </a:xfrm>
          <a:prstGeom prst="rect">
            <a:avLst/>
          </a:prstGeom>
        </p:spPr>
      </p:pic>
    </p:spTree>
    <p:extLst>
      <p:ext uri="{BB962C8B-B14F-4D97-AF65-F5344CB8AC3E}">
        <p14:creationId xmlns:p14="http://schemas.microsoft.com/office/powerpoint/2010/main" val="142104458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8800" y="4467040"/>
            <a:ext cx="2514600" cy="2357438"/>
          </a:xfrm>
          <a:prstGeom prst="rect">
            <a:avLst/>
          </a:prstGeom>
        </p:spPr>
      </p:pic>
      <p:pic>
        <p:nvPicPr>
          <p:cNvPr id="1026" name="Picture 2"/>
          <p:cNvPicPr>
            <a:picLocks noGrp="1" noChangeAspect="1" noChangeArrowheads="1"/>
          </p:cNvPicPr>
          <p:nvPr>
            <p:ph sz="half" idx="2"/>
          </p:nvPr>
        </p:nvPicPr>
        <p:blipFill rotWithShape="1">
          <a:blip r:embed="rId4" cstate="print">
            <a:extLst>
              <a:ext uri="{28A0092B-C50C-407E-A947-70E740481C1C}">
                <a14:useLocalDpi xmlns:a14="http://schemas.microsoft.com/office/drawing/2010/main"/>
              </a:ext>
            </a:extLst>
          </a:blip>
          <a:srcRect/>
          <a:stretch/>
        </p:blipFill>
        <p:spPr bwMode="auto">
          <a:xfrm>
            <a:off x="1278881" y="4702710"/>
            <a:ext cx="2166638" cy="2113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a:blip r:embed="rId5">
            <a:extLst>
              <a:ext uri="{28A0092B-C50C-407E-A947-70E740481C1C}">
                <a14:useLocalDpi xmlns:a14="http://schemas.microsoft.com/office/drawing/2010/main"/>
              </a:ext>
            </a:extLst>
          </a:blip>
          <a:stretch>
            <a:fillRect/>
          </a:stretch>
        </p:blipFill>
        <p:spPr bwMode="auto">
          <a:xfrm>
            <a:off x="4800600" y="1524000"/>
            <a:ext cx="40640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66800" y="1202901"/>
            <a:ext cx="2590800" cy="3454400"/>
          </a:xfrm>
          <a:prstGeom prst="rect">
            <a:avLst/>
          </a:prstGeom>
        </p:spPr>
      </p:pic>
      <p:sp>
        <p:nvSpPr>
          <p:cNvPr id="9" name="TextBox 8"/>
          <p:cNvSpPr txBox="1"/>
          <p:nvPr/>
        </p:nvSpPr>
        <p:spPr>
          <a:xfrm>
            <a:off x="5647697" y="6626050"/>
            <a:ext cx="524503" cy="215444"/>
          </a:xfrm>
          <a:prstGeom prst="rect">
            <a:avLst/>
          </a:prstGeom>
          <a:noFill/>
        </p:spPr>
        <p:txBody>
          <a:bodyPr wrap="none" rtlCol="0">
            <a:spAutoFit/>
          </a:bodyPr>
          <a:lstStyle/>
          <a:p>
            <a:r>
              <a:rPr lang="en-US" sz="800" b="1" dirty="0">
                <a:solidFill>
                  <a:schemeClr val="bg1"/>
                </a:solidFill>
              </a:rPr>
              <a:t>UF/IFAS</a:t>
            </a:r>
            <a:endParaRPr lang="en-US" sz="800" dirty="0">
              <a:solidFill>
                <a:schemeClr val="bg1"/>
              </a:solidFill>
            </a:endParaRPr>
          </a:p>
        </p:txBody>
      </p:sp>
      <p:sp>
        <p:nvSpPr>
          <p:cNvPr id="13" name="Text Placeholder 4"/>
          <p:cNvSpPr txBox="1">
            <a:spLocks/>
          </p:cNvSpPr>
          <p:nvPr/>
        </p:nvSpPr>
        <p:spPr>
          <a:xfrm>
            <a:off x="4725709" y="299768"/>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CORALBEAN</a:t>
            </a:r>
          </a:p>
          <a:p>
            <a:pPr algn="ctr">
              <a:spcBef>
                <a:spcPts val="0"/>
              </a:spcBef>
            </a:pPr>
            <a:r>
              <a:rPr lang="en-US" sz="1400" b="1" dirty="0"/>
              <a:t>Erythrina herbacea</a:t>
            </a:r>
          </a:p>
        </p:txBody>
      </p:sp>
      <p:sp>
        <p:nvSpPr>
          <p:cNvPr id="15" name="Text Placeholder 4"/>
          <p:cNvSpPr txBox="1">
            <a:spLocks/>
          </p:cNvSpPr>
          <p:nvPr/>
        </p:nvSpPr>
        <p:spPr>
          <a:xfrm>
            <a:off x="433746" y="299768"/>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TALLOW</a:t>
            </a:r>
          </a:p>
          <a:p>
            <a:pPr algn="ctr">
              <a:spcBef>
                <a:spcPts val="0"/>
              </a:spcBef>
            </a:pPr>
            <a:r>
              <a:rPr lang="en-US" sz="1400" b="1" dirty="0" err="1"/>
              <a:t>Triadica</a:t>
            </a:r>
            <a:r>
              <a:rPr lang="en-US" sz="1400" b="1" dirty="0"/>
              <a:t> </a:t>
            </a:r>
            <a:r>
              <a:rPr lang="en-US" sz="1400" b="1" dirty="0" err="1"/>
              <a:t>sebifera</a:t>
            </a:r>
            <a:endParaRPr lang="en-US" sz="1400" b="1" dirty="0"/>
          </a:p>
        </p:txBody>
      </p:sp>
    </p:spTree>
    <p:extLst>
      <p:ext uri="{BB962C8B-B14F-4D97-AF65-F5344CB8AC3E}">
        <p14:creationId xmlns:p14="http://schemas.microsoft.com/office/powerpoint/2010/main" val="3170912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JAVA PLUM</a:t>
            </a:r>
          </a:p>
          <a:p>
            <a:pPr algn="ctr">
              <a:spcBef>
                <a:spcPts val="0"/>
              </a:spcBef>
            </a:pPr>
            <a:r>
              <a:rPr lang="en-US" sz="1400" b="1" dirty="0"/>
              <a:t>Syzygium cumini</a:t>
            </a:r>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FALSE MASTIC</a:t>
            </a:r>
          </a:p>
          <a:p>
            <a:pPr algn="ctr">
              <a:spcBef>
                <a:spcPts val="0"/>
              </a:spcBef>
            </a:pPr>
            <a:r>
              <a:rPr lang="en-US" sz="1400" b="1" dirty="0"/>
              <a:t>Sideroxylon foetidissimum </a:t>
            </a:r>
          </a:p>
        </p:txBody>
      </p:sp>
      <p:sp>
        <p:nvSpPr>
          <p:cNvPr id="10" name="TextBox 9"/>
          <p:cNvSpPr txBox="1"/>
          <p:nvPr/>
        </p:nvSpPr>
        <p:spPr>
          <a:xfrm>
            <a:off x="499545" y="3532354"/>
            <a:ext cx="378336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Black fruit</a:t>
            </a:r>
          </a:p>
          <a:p>
            <a:pPr marL="285750" indent="-285750">
              <a:buFont typeface="Arial" panose="020B0604020202020204" pitchFamily="34" charset="0"/>
              <a:buChar char="•"/>
            </a:pPr>
            <a:r>
              <a:rPr lang="en-US" sz="2800" dirty="0"/>
              <a:t>Entire leaf margin</a:t>
            </a:r>
          </a:p>
          <a:p>
            <a:pPr marL="285750" indent="-285750">
              <a:buFont typeface="Arial" panose="020B0604020202020204" pitchFamily="34" charset="0"/>
              <a:buChar char="•"/>
            </a:pPr>
            <a:r>
              <a:rPr lang="en-US" sz="2800" dirty="0"/>
              <a:t>Opposite leaves</a:t>
            </a:r>
          </a:p>
          <a:p>
            <a:pPr marL="285750" indent="-285750">
              <a:buFont typeface="Arial" panose="020B0604020202020204" pitchFamily="34" charset="0"/>
              <a:buChar char="•"/>
            </a:pPr>
            <a:r>
              <a:rPr lang="en-US" sz="2800" dirty="0"/>
              <a:t>Lateral leaf veins quite faint</a:t>
            </a:r>
          </a:p>
          <a:p>
            <a:pPr marL="285750" indent="-285750">
              <a:buFont typeface="Arial" panose="020B0604020202020204" pitchFamily="34" charset="0"/>
              <a:buChar char="•"/>
            </a:pPr>
            <a:endParaRPr lang="en-US" sz="2800" dirty="0"/>
          </a:p>
        </p:txBody>
      </p:sp>
      <p:sp>
        <p:nvSpPr>
          <p:cNvPr id="11" name="TextBox 10"/>
          <p:cNvSpPr txBox="1"/>
          <p:nvPr/>
        </p:nvSpPr>
        <p:spPr>
          <a:xfrm>
            <a:off x="5104572" y="3562193"/>
            <a:ext cx="378336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Yellow fruit</a:t>
            </a:r>
          </a:p>
          <a:p>
            <a:pPr marL="285750" indent="-285750">
              <a:buFont typeface="Arial" panose="020B0604020202020204" pitchFamily="34" charset="0"/>
              <a:buChar char="•"/>
            </a:pPr>
            <a:r>
              <a:rPr lang="en-US" sz="2800" dirty="0"/>
              <a:t>Wavy leaf margin</a:t>
            </a:r>
          </a:p>
          <a:p>
            <a:pPr marL="285750" indent="-285750">
              <a:buFont typeface="Arial" panose="020B0604020202020204" pitchFamily="34" charset="0"/>
              <a:buChar char="•"/>
            </a:pPr>
            <a:r>
              <a:rPr lang="en-US" sz="2800" dirty="0"/>
              <a:t>Alternate leaves</a:t>
            </a:r>
          </a:p>
          <a:p>
            <a:pPr marL="285750" indent="-285750">
              <a:buFont typeface="Arial" panose="020B0604020202020204" pitchFamily="34" charset="0"/>
              <a:buChar char="•"/>
            </a:pPr>
            <a:r>
              <a:rPr lang="en-US" sz="2800" dirty="0"/>
              <a:t>Lateral leaf veins more apparent</a:t>
            </a:r>
          </a:p>
        </p:txBody>
      </p:sp>
    </p:spTree>
    <p:extLst>
      <p:ext uri="{BB962C8B-B14F-4D97-AF65-F5344CB8AC3E}">
        <p14:creationId xmlns:p14="http://schemas.microsoft.com/office/powerpoint/2010/main" val="1527616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228601" y="1752600"/>
            <a:ext cx="4191000" cy="3439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Grp="1" noChangeAspect="1" noChangeArrowheads="1"/>
          </p:cNvPicPr>
          <p:nvPr>
            <p:ph sz="quarter" idx="4"/>
          </p:nvPr>
        </p:nvPicPr>
        <p:blipFill>
          <a:blip r:embed="rId4" cstate="print">
            <a:extLst>
              <a:ext uri="{28A0092B-C50C-407E-A947-70E740481C1C}">
                <a14:useLocalDpi xmlns:a14="http://schemas.microsoft.com/office/drawing/2010/main"/>
              </a:ext>
            </a:extLst>
          </a:blip>
          <a:srcRect/>
          <a:stretch>
            <a:fillRect/>
          </a:stretch>
        </p:blipFill>
        <p:spPr bwMode="auto">
          <a:xfrm>
            <a:off x="4797425" y="1828800"/>
            <a:ext cx="404177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JAVA PLUM</a:t>
            </a:r>
          </a:p>
          <a:p>
            <a:pPr algn="ctr">
              <a:spcBef>
                <a:spcPts val="0"/>
              </a:spcBef>
            </a:pPr>
            <a:r>
              <a:rPr lang="en-US" sz="1400" b="1" dirty="0"/>
              <a:t>Syzygium cumini</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FALSE MASTIC</a:t>
            </a:r>
          </a:p>
          <a:p>
            <a:pPr algn="ctr">
              <a:spcBef>
                <a:spcPts val="0"/>
              </a:spcBef>
            </a:pPr>
            <a:r>
              <a:rPr lang="en-US" sz="1400" b="1" dirty="0"/>
              <a:t>Sideroxylon foetidissimum </a:t>
            </a:r>
          </a:p>
        </p:txBody>
      </p:sp>
    </p:spTree>
    <p:extLst>
      <p:ext uri="{BB962C8B-B14F-4D97-AF65-F5344CB8AC3E}">
        <p14:creationId xmlns:p14="http://schemas.microsoft.com/office/powerpoint/2010/main" val="3670116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276994" y="1256975"/>
            <a:ext cx="426341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37908" y="1219200"/>
            <a:ext cx="4312944" cy="32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CARROTWOOD</a:t>
            </a:r>
          </a:p>
          <a:p>
            <a:pPr algn="ctr">
              <a:spcBef>
                <a:spcPts val="0"/>
              </a:spcBef>
            </a:pPr>
            <a:r>
              <a:rPr lang="en-US" sz="1400" b="1" dirty="0"/>
              <a:t>Cupaniopsis anacardioides</a:t>
            </a:r>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PARADISETREE</a:t>
            </a:r>
          </a:p>
          <a:p>
            <a:pPr algn="ctr">
              <a:spcBef>
                <a:spcPts val="0"/>
              </a:spcBef>
            </a:pPr>
            <a:r>
              <a:rPr lang="en-US" sz="1400" b="1" dirty="0"/>
              <a:t>Simarouba glauca</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49402" y="3733800"/>
            <a:ext cx="21717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029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82934" y="1295400"/>
            <a:ext cx="4302919" cy="3836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4736980" y="1327420"/>
            <a:ext cx="4041775" cy="3837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CARROTWOOD</a:t>
            </a:r>
          </a:p>
          <a:p>
            <a:pPr algn="ctr">
              <a:spcBef>
                <a:spcPts val="0"/>
              </a:spcBef>
            </a:pPr>
            <a:r>
              <a:rPr lang="en-US" sz="1400" b="1" dirty="0"/>
              <a:t>Cupaniopsis anacardioides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PARADISETREE</a:t>
            </a:r>
          </a:p>
          <a:p>
            <a:pPr algn="ctr">
              <a:spcBef>
                <a:spcPts val="0"/>
              </a:spcBef>
            </a:pPr>
            <a:r>
              <a:rPr lang="en-US" sz="1400" b="1" dirty="0"/>
              <a:t>Simarouba glauca</a:t>
            </a:r>
          </a:p>
        </p:txBody>
      </p:sp>
    </p:spTree>
    <p:extLst>
      <p:ext uri="{BB962C8B-B14F-4D97-AF65-F5344CB8AC3E}">
        <p14:creationId xmlns:p14="http://schemas.microsoft.com/office/powerpoint/2010/main" val="1000359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CARROTWOOD</a:t>
            </a:r>
          </a:p>
          <a:p>
            <a:pPr algn="ctr">
              <a:spcBef>
                <a:spcPts val="0"/>
              </a:spcBef>
            </a:pPr>
            <a:r>
              <a:rPr lang="en-US" sz="1400" b="1" dirty="0"/>
              <a:t>Cupaniopsis anacardioides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PARADISETREE</a:t>
            </a:r>
          </a:p>
          <a:p>
            <a:pPr algn="ctr">
              <a:spcBef>
                <a:spcPts val="0"/>
              </a:spcBef>
            </a:pPr>
            <a:r>
              <a:rPr lang="en-US" sz="1400" b="1" dirty="0"/>
              <a:t>Simarouba glauca</a:t>
            </a:r>
          </a:p>
        </p:txBody>
      </p:sp>
      <p:sp>
        <p:nvSpPr>
          <p:cNvPr id="10" name="TextBox 9"/>
          <p:cNvSpPr txBox="1"/>
          <p:nvPr/>
        </p:nvSpPr>
        <p:spPr>
          <a:xfrm>
            <a:off x="276994" y="3532354"/>
            <a:ext cx="421880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with 4-12 leaflets</a:t>
            </a:r>
          </a:p>
          <a:p>
            <a:pPr marL="285750" indent="-285750">
              <a:buFont typeface="Arial" panose="020B0604020202020204" pitchFamily="34" charset="0"/>
              <a:buChar char="•"/>
            </a:pPr>
            <a:r>
              <a:rPr lang="en-US" sz="2800" dirty="0"/>
              <a:t>Leaves green when young</a:t>
            </a:r>
          </a:p>
          <a:p>
            <a:pPr marL="285750" indent="-285750">
              <a:buFont typeface="Arial" panose="020B0604020202020204" pitchFamily="34" charset="0"/>
              <a:buChar char="•"/>
            </a:pPr>
            <a:r>
              <a:rPr lang="en-US" sz="2800" dirty="0"/>
              <a:t>Leaves yellowish-green</a:t>
            </a:r>
          </a:p>
          <a:p>
            <a:pPr marL="285750" indent="-285750">
              <a:buFont typeface="Arial" panose="020B0604020202020204" pitchFamily="34" charset="0"/>
              <a:buChar char="•"/>
            </a:pPr>
            <a:r>
              <a:rPr lang="en-US" sz="2800" dirty="0"/>
              <a:t>Inner bark orange</a:t>
            </a:r>
          </a:p>
          <a:p>
            <a:pPr marL="285750" indent="-285750">
              <a:buFont typeface="Arial" panose="020B0604020202020204" pitchFamily="34" charset="0"/>
              <a:buChar char="•"/>
            </a:pPr>
            <a:r>
              <a:rPr lang="en-US" sz="2800" dirty="0"/>
              <a:t>Orange, 3-lobed fruit</a:t>
            </a:r>
          </a:p>
        </p:txBody>
      </p:sp>
      <p:sp>
        <p:nvSpPr>
          <p:cNvPr id="11" name="TextBox 10"/>
          <p:cNvSpPr txBox="1"/>
          <p:nvPr/>
        </p:nvSpPr>
        <p:spPr>
          <a:xfrm>
            <a:off x="4736980" y="3532354"/>
            <a:ext cx="425462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with 9-21 leaflets</a:t>
            </a:r>
          </a:p>
          <a:p>
            <a:pPr marL="285750" indent="-285750">
              <a:buFont typeface="Arial" panose="020B0604020202020204" pitchFamily="34" charset="0"/>
              <a:buChar char="•"/>
            </a:pPr>
            <a:r>
              <a:rPr lang="en-US" sz="2800" dirty="0"/>
              <a:t>Leaves red-orange when young</a:t>
            </a:r>
          </a:p>
          <a:p>
            <a:pPr marL="285750" indent="-285750">
              <a:buFont typeface="Arial" panose="020B0604020202020204" pitchFamily="34" charset="0"/>
              <a:buChar char="•"/>
            </a:pPr>
            <a:r>
              <a:rPr lang="en-US" sz="2800" dirty="0"/>
              <a:t>Leaves dark green</a:t>
            </a:r>
          </a:p>
          <a:p>
            <a:pPr marL="285750" indent="-285750">
              <a:buFont typeface="Arial" panose="020B0604020202020204" pitchFamily="34" charset="0"/>
              <a:buChar char="•"/>
            </a:pPr>
            <a:r>
              <a:rPr lang="en-US" sz="2800" dirty="0"/>
              <a:t>Inner bark not orange</a:t>
            </a:r>
          </a:p>
          <a:p>
            <a:pPr marL="285750" indent="-285750">
              <a:buFont typeface="Arial" panose="020B0604020202020204" pitchFamily="34" charset="0"/>
              <a:buChar char="•"/>
            </a:pPr>
            <a:r>
              <a:rPr lang="en-US" sz="2800" dirty="0"/>
              <a:t>Purplish/black fruit</a:t>
            </a:r>
          </a:p>
        </p:txBody>
      </p:sp>
    </p:spTree>
    <p:extLst>
      <p:ext uri="{BB962C8B-B14F-4D97-AF65-F5344CB8AC3E}">
        <p14:creationId xmlns:p14="http://schemas.microsoft.com/office/powerpoint/2010/main" val="1059828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76200" y="1524000"/>
            <a:ext cx="4419600" cy="353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12532" y="1524000"/>
            <a:ext cx="436369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CARROTWOOD</a:t>
            </a:r>
          </a:p>
          <a:p>
            <a:pPr algn="ctr">
              <a:spcBef>
                <a:spcPts val="0"/>
              </a:spcBef>
            </a:pPr>
            <a:r>
              <a:rPr lang="en-US" sz="1400" b="1" dirty="0"/>
              <a:t>Cupaniopsis anacardioides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PARADISETREE</a:t>
            </a:r>
          </a:p>
          <a:p>
            <a:pPr algn="ctr">
              <a:spcBef>
                <a:spcPts val="0"/>
              </a:spcBef>
            </a:pPr>
            <a:r>
              <a:rPr lang="en-US" sz="1400" b="1" dirty="0"/>
              <a:t>Simarouba glauca</a:t>
            </a:r>
          </a:p>
        </p:txBody>
      </p:sp>
    </p:spTree>
    <p:extLst>
      <p:ext uri="{BB962C8B-B14F-4D97-AF65-F5344CB8AC3E}">
        <p14:creationId xmlns:p14="http://schemas.microsoft.com/office/powerpoint/2010/main" val="4020009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Grp="1" noChangeAspect="1" noChangeArrowheads="1"/>
          </p:cNvPicPr>
          <p:nvPr>
            <p:ph sz="quarter" idx="4"/>
          </p:nvPr>
        </p:nvPicPr>
        <p:blipFill>
          <a:blip r:embed="rId3">
            <a:extLst>
              <a:ext uri="{28A0092B-C50C-407E-A947-70E740481C1C}">
                <a14:useLocalDpi xmlns:a14="http://schemas.microsoft.com/office/drawing/2010/main"/>
              </a:ext>
            </a:extLst>
          </a:blip>
          <a:stretch>
            <a:fillRect/>
          </a:stretch>
        </p:blipFill>
        <p:spPr bwMode="auto">
          <a:xfrm>
            <a:off x="4793675" y="1447800"/>
            <a:ext cx="4023360" cy="282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idx="1"/>
          </p:nvPr>
        </p:nvSpPr>
        <p:spPr/>
        <p:txBody>
          <a:bodyPr/>
          <a:lstStyle/>
          <a:p>
            <a:endParaRPr lang="en-US"/>
          </a:p>
        </p:txBody>
      </p:sp>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STRAWBERRY GUAVA</a:t>
            </a:r>
          </a:p>
          <a:p>
            <a:pPr algn="ctr">
              <a:spcBef>
                <a:spcPts val="0"/>
              </a:spcBef>
            </a:pPr>
            <a:r>
              <a:rPr lang="en-US" sz="1400" b="1" dirty="0"/>
              <a:t>Psidium cattleianum</a:t>
            </a:r>
          </a:p>
        </p:txBody>
      </p:sp>
      <p:sp>
        <p:nvSpPr>
          <p:cNvPr id="8"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POSSUMHAW</a:t>
            </a:r>
          </a:p>
          <a:p>
            <a:pPr algn="ctr">
              <a:spcBef>
                <a:spcPts val="0"/>
              </a:spcBef>
            </a:pPr>
            <a:r>
              <a:rPr lang="en-US" sz="1400" b="1" dirty="0"/>
              <a:t>Viburnum nudum</a:t>
            </a:r>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308261" y="1464624"/>
            <a:ext cx="4023360" cy="2682240"/>
          </a:xfrm>
        </p:spPr>
      </p:pic>
      <p:pic>
        <p:nvPicPr>
          <p:cNvPr id="11" name="Picture 3"/>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587003" y="4208906"/>
            <a:ext cx="3447281" cy="258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68305" y="4325298"/>
            <a:ext cx="3838221"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4417524" y="3810000"/>
            <a:ext cx="2599636" cy="194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227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STRAWBERRY GUAVA</a:t>
            </a:r>
          </a:p>
          <a:p>
            <a:pPr algn="ctr">
              <a:spcBef>
                <a:spcPts val="0"/>
              </a:spcBef>
            </a:pPr>
            <a:r>
              <a:rPr lang="en-US" sz="1400" b="1" dirty="0"/>
              <a:t>Psidium cattleianum</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POSSUMHAW</a:t>
            </a:r>
          </a:p>
          <a:p>
            <a:pPr algn="ctr">
              <a:spcBef>
                <a:spcPts val="0"/>
              </a:spcBef>
            </a:pPr>
            <a:r>
              <a:rPr lang="en-US" sz="1400" b="1" dirty="0"/>
              <a:t>Viburnum nudum</a:t>
            </a:r>
          </a:p>
        </p:txBody>
      </p:sp>
      <p:sp>
        <p:nvSpPr>
          <p:cNvPr id="12" name="TextBox 11"/>
          <p:cNvSpPr txBox="1"/>
          <p:nvPr/>
        </p:nvSpPr>
        <p:spPr>
          <a:xfrm>
            <a:off x="76200" y="3532354"/>
            <a:ext cx="45720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Crushed leaves fragrant</a:t>
            </a:r>
          </a:p>
          <a:p>
            <a:pPr marL="285750" indent="-285750">
              <a:buFont typeface="Arial" panose="020B0604020202020204" pitchFamily="34" charset="0"/>
              <a:buChar char="•"/>
            </a:pPr>
            <a:r>
              <a:rPr lang="en-US" sz="2800" dirty="0"/>
              <a:t>Flowers/fruits axillary</a:t>
            </a:r>
          </a:p>
          <a:p>
            <a:pPr marL="285750" indent="-285750">
              <a:buFont typeface="Arial" panose="020B0604020202020204" pitchFamily="34" charset="0"/>
              <a:buChar char="•"/>
            </a:pPr>
            <a:r>
              <a:rPr lang="en-US" sz="2800" dirty="0"/>
              <a:t>Berries yellow or red</a:t>
            </a:r>
          </a:p>
          <a:p>
            <a:pPr marL="285750" indent="-285750">
              <a:buFont typeface="Arial" panose="020B0604020202020204" pitchFamily="34" charset="0"/>
              <a:buChar char="•"/>
            </a:pPr>
            <a:r>
              <a:rPr lang="en-US" sz="2800" dirty="0"/>
              <a:t>Berries with persistent, fleshy sepals at apex</a:t>
            </a:r>
          </a:p>
          <a:p>
            <a:pPr marL="285750" indent="-285750">
              <a:buFont typeface="Arial" panose="020B0604020202020204" pitchFamily="34" charset="0"/>
              <a:buChar char="•"/>
            </a:pPr>
            <a:endParaRPr lang="en-US" sz="2800" dirty="0"/>
          </a:p>
        </p:txBody>
      </p:sp>
      <p:sp>
        <p:nvSpPr>
          <p:cNvPr id="13" name="TextBox 12"/>
          <p:cNvSpPr txBox="1"/>
          <p:nvPr/>
        </p:nvSpPr>
        <p:spPr>
          <a:xfrm>
            <a:off x="4736980" y="3532354"/>
            <a:ext cx="41148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not fragrant</a:t>
            </a:r>
          </a:p>
          <a:p>
            <a:pPr marL="285750" indent="-285750">
              <a:buFont typeface="Arial" panose="020B0604020202020204" pitchFamily="34" charset="0"/>
              <a:buChar char="•"/>
            </a:pPr>
            <a:r>
              <a:rPr lang="en-US" sz="2800" dirty="0"/>
              <a:t>Flowers/fruits terminal</a:t>
            </a:r>
          </a:p>
          <a:p>
            <a:pPr marL="285750" indent="-285750">
              <a:buFont typeface="Arial" panose="020B0604020202020204" pitchFamily="34" charset="0"/>
              <a:buChar char="•"/>
            </a:pPr>
            <a:r>
              <a:rPr lang="en-US" sz="2800" dirty="0"/>
              <a:t>Drupes purplish black</a:t>
            </a:r>
          </a:p>
          <a:p>
            <a:pPr marL="285750" indent="-285750">
              <a:buFont typeface="Arial" panose="020B0604020202020204" pitchFamily="34" charset="0"/>
              <a:buChar char="•"/>
            </a:pPr>
            <a:r>
              <a:rPr lang="en-US" sz="2800" dirty="0"/>
              <a:t>Drupes without sepals at apex</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2988974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STRAWBERRY GUAVA</a:t>
            </a:r>
          </a:p>
          <a:p>
            <a:pPr algn="ctr">
              <a:spcBef>
                <a:spcPts val="0"/>
              </a:spcBef>
            </a:pPr>
            <a:r>
              <a:rPr lang="en-US" sz="1400" b="1" dirty="0"/>
              <a:t>Psidium cattleianum</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STOPPER</a:t>
            </a:r>
          </a:p>
          <a:p>
            <a:pPr algn="ctr">
              <a:spcBef>
                <a:spcPts val="0"/>
              </a:spcBef>
            </a:pPr>
            <a:r>
              <a:rPr lang="en-US" sz="1400" b="1" dirty="0"/>
              <a:t>Eugenia axillaris</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983" y="4066904"/>
            <a:ext cx="3552992" cy="266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040" y="1295400"/>
            <a:ext cx="4023360" cy="2682240"/>
          </a:xfrm>
          <a:prstGeom prst="rect">
            <a:avLst/>
          </a:prstGeom>
        </p:spPr>
      </p:pic>
      <p:pic>
        <p:nvPicPr>
          <p:cNvPr id="13" name="Picture 2"/>
          <p:cNvPicPr>
            <a:picLocks noGrp="1" noChangeAspect="1" noChangeArrowheads="1"/>
          </p:cNvPicPr>
          <p:nvPr>
            <p:ph sz="quarter" idx="4"/>
          </p:nvPr>
        </p:nvPicPr>
        <p:blipFill>
          <a:blip r:embed="rId5">
            <a:extLst>
              <a:ext uri="{28A0092B-C50C-407E-A947-70E740481C1C}">
                <a14:useLocalDpi xmlns:a14="http://schemas.microsoft.com/office/drawing/2010/main"/>
              </a:ext>
            </a:extLst>
          </a:blip>
          <a:srcRect/>
          <a:stretch>
            <a:fillRect/>
          </a:stretch>
        </p:blipFill>
        <p:spPr bwMode="auto">
          <a:xfrm>
            <a:off x="6934200" y="3581400"/>
            <a:ext cx="2116809" cy="3179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quarter" idx="4"/>
          </p:nvPr>
        </p:nvPicPr>
        <p:blipFill>
          <a:blip r:embed="rId6">
            <a:extLst>
              <a:ext uri="{28A0092B-C50C-407E-A947-70E740481C1C}">
                <a14:useLocalDpi xmlns:a14="http://schemas.microsoft.com/office/drawing/2010/main"/>
              </a:ext>
            </a:extLst>
          </a:blip>
          <a:srcRect/>
          <a:stretch>
            <a:fillRect/>
          </a:stretch>
        </p:blipFill>
        <p:spPr bwMode="auto">
          <a:xfrm>
            <a:off x="4876801" y="1295400"/>
            <a:ext cx="258264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206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5801305" y="143438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1430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STRAWBERRY GUAVA</a:t>
            </a:r>
          </a:p>
          <a:p>
            <a:pPr algn="ctr">
              <a:spcBef>
                <a:spcPts val="0"/>
              </a:spcBef>
            </a:pPr>
            <a:r>
              <a:rPr lang="en-US" sz="1400" b="1" dirty="0"/>
              <a:t>Psidium cattleianum</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STOPPER</a:t>
            </a:r>
          </a:p>
          <a:p>
            <a:pPr algn="ctr">
              <a:spcBef>
                <a:spcPts val="0"/>
              </a:spcBef>
            </a:pPr>
            <a:r>
              <a:rPr lang="en-US" sz="1400" b="1" dirty="0"/>
              <a:t>Eugenia axillaris</a:t>
            </a:r>
          </a:p>
        </p:txBody>
      </p:sp>
      <p:sp>
        <p:nvSpPr>
          <p:cNvPr id="10" name="TextBox 9"/>
          <p:cNvSpPr txBox="1"/>
          <p:nvPr/>
        </p:nvSpPr>
        <p:spPr>
          <a:xfrm>
            <a:off x="152400" y="3532354"/>
            <a:ext cx="458458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Yellowish to red berry</a:t>
            </a:r>
          </a:p>
          <a:p>
            <a:pPr marL="285750" indent="-285750">
              <a:buFont typeface="Arial" panose="020B0604020202020204" pitchFamily="34" charset="0"/>
              <a:buChar char="•"/>
            </a:pPr>
            <a:r>
              <a:rPr lang="en-US" sz="2800" dirty="0"/>
              <a:t>Pedicels 1-2 cm long, stout</a:t>
            </a:r>
          </a:p>
          <a:p>
            <a:pPr marL="285750" indent="-285750">
              <a:buFont typeface="Arial" panose="020B0604020202020204" pitchFamily="34" charset="0"/>
              <a:buChar char="•"/>
            </a:pPr>
            <a:r>
              <a:rPr lang="en-US" sz="2800" dirty="0"/>
              <a:t>Leaves mostly obovate</a:t>
            </a:r>
          </a:p>
          <a:p>
            <a:pPr marL="285750" indent="-285750">
              <a:buFont typeface="Arial" panose="020B0604020202020204" pitchFamily="34" charset="0"/>
              <a:buChar char="•"/>
            </a:pPr>
            <a:r>
              <a:rPr lang="en-US" sz="2800" dirty="0"/>
              <a:t>Short acuminate leaf apex</a:t>
            </a:r>
          </a:p>
        </p:txBody>
      </p:sp>
      <p:sp>
        <p:nvSpPr>
          <p:cNvPr id="11" name="TextBox 10"/>
          <p:cNvSpPr txBox="1"/>
          <p:nvPr/>
        </p:nvSpPr>
        <p:spPr>
          <a:xfrm>
            <a:off x="4736980" y="3532354"/>
            <a:ext cx="4151786"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Black berry</a:t>
            </a:r>
          </a:p>
          <a:p>
            <a:pPr marL="285750" indent="-285750">
              <a:buFont typeface="Arial" panose="020B0604020202020204" pitchFamily="34" charset="0"/>
              <a:buChar char="•"/>
            </a:pPr>
            <a:r>
              <a:rPr lang="en-US" sz="2800" dirty="0"/>
              <a:t>Pedicels &lt;0.5 cm long</a:t>
            </a:r>
          </a:p>
          <a:p>
            <a:pPr marL="285750" indent="-285750">
              <a:buFont typeface="Arial" panose="020B0604020202020204" pitchFamily="34" charset="0"/>
              <a:buChar char="•"/>
            </a:pPr>
            <a:r>
              <a:rPr lang="en-US" sz="2800" dirty="0"/>
              <a:t>Leaves ovate to elliptic</a:t>
            </a:r>
          </a:p>
          <a:p>
            <a:pPr marL="285750" indent="-285750">
              <a:buFont typeface="Arial" panose="020B0604020202020204" pitchFamily="34" charset="0"/>
              <a:buChar char="•"/>
            </a:pPr>
            <a:r>
              <a:rPr lang="en-US" sz="2800" dirty="0"/>
              <a:t>Acute leaf apex</a:t>
            </a:r>
          </a:p>
        </p:txBody>
      </p:sp>
    </p:spTree>
    <p:extLst>
      <p:ext uri="{BB962C8B-B14F-4D97-AF65-F5344CB8AC3E}">
        <p14:creationId xmlns:p14="http://schemas.microsoft.com/office/powerpoint/2010/main" val="330876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330911" y="1219198"/>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882640" y="12192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3505200"/>
            <a:ext cx="4495799"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t>Tree, unarmed</a:t>
            </a:r>
          </a:p>
          <a:p>
            <a:pPr marL="285750" indent="-285750">
              <a:buFont typeface="Arial" panose="020B0604020202020204" pitchFamily="34" charset="0"/>
              <a:buChar char="•"/>
            </a:pPr>
            <a:r>
              <a:rPr lang="en-US" sz="2800" dirty="0"/>
              <a:t>Simple leaf</a:t>
            </a:r>
          </a:p>
          <a:p>
            <a:pPr marL="285750" indent="-285750">
              <a:buFont typeface="Arial" panose="020B0604020202020204" pitchFamily="34" charset="0"/>
              <a:buChar char="•"/>
            </a:pPr>
            <a:r>
              <a:rPr lang="en-US" sz="2800" dirty="0"/>
              <a:t>Small yellow flowers</a:t>
            </a:r>
          </a:p>
          <a:p>
            <a:pPr marL="285750" indent="-285750">
              <a:buFont typeface="Arial" panose="020B0604020202020204" pitchFamily="34" charset="0"/>
              <a:buChar char="•"/>
            </a:pPr>
            <a:r>
              <a:rPr lang="en-US" sz="2800" dirty="0"/>
              <a:t>Milky sap</a:t>
            </a:r>
          </a:p>
          <a:p>
            <a:pPr marL="285750" indent="-285750">
              <a:buFont typeface="Arial" panose="020B0604020202020204" pitchFamily="34" charset="0"/>
              <a:buChar char="•"/>
            </a:pPr>
            <a:r>
              <a:rPr lang="en-US" sz="2800" dirty="0"/>
              <a:t>Capsule with white seeds</a:t>
            </a:r>
          </a:p>
          <a:p>
            <a:endParaRPr lang="en-US" sz="2800" dirty="0"/>
          </a:p>
          <a:p>
            <a:pPr marL="285750" indent="-285750">
              <a:buFont typeface="Arial" panose="020B0604020202020204" pitchFamily="34" charset="0"/>
              <a:buChar char="•"/>
            </a:pPr>
            <a:endParaRPr lang="en-US" dirty="0"/>
          </a:p>
        </p:txBody>
      </p:sp>
      <p:sp>
        <p:nvSpPr>
          <p:cNvPr id="9" name="TextBox 8"/>
          <p:cNvSpPr txBox="1"/>
          <p:nvPr/>
        </p:nvSpPr>
        <p:spPr>
          <a:xfrm>
            <a:off x="5029199" y="3505200"/>
            <a:ext cx="4114801"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Small shrub, armed</a:t>
            </a:r>
          </a:p>
          <a:p>
            <a:pPr marL="285750" indent="-285750">
              <a:buFont typeface="Arial" panose="020B0604020202020204" pitchFamily="34" charset="0"/>
              <a:buChar char="•"/>
            </a:pPr>
            <a:r>
              <a:rPr lang="en-US" sz="2800" dirty="0"/>
              <a:t>Compound leaf</a:t>
            </a:r>
          </a:p>
          <a:p>
            <a:pPr marL="285750" indent="-285750">
              <a:buFont typeface="Arial" panose="020B0604020202020204" pitchFamily="34" charset="0"/>
              <a:buChar char="•"/>
            </a:pPr>
            <a:r>
              <a:rPr lang="en-US" sz="2800" dirty="0"/>
              <a:t>Red tubular flower </a:t>
            </a:r>
          </a:p>
          <a:p>
            <a:pPr marL="285750" indent="-285750">
              <a:buFont typeface="Arial" panose="020B0604020202020204" pitchFamily="34" charset="0"/>
              <a:buChar char="•"/>
            </a:pPr>
            <a:r>
              <a:rPr lang="en-US" sz="2800" dirty="0"/>
              <a:t>No milky sap </a:t>
            </a:r>
          </a:p>
          <a:p>
            <a:pPr marL="285750" indent="-285750">
              <a:buFont typeface="Arial" panose="020B0604020202020204" pitchFamily="34" charset="0"/>
              <a:buChar char="•"/>
            </a:pPr>
            <a:r>
              <a:rPr lang="en-US" sz="2800" dirty="0"/>
              <a:t>Legume (bean pod) with red seeds</a:t>
            </a:r>
          </a:p>
        </p:txBody>
      </p:sp>
      <p:sp>
        <p:nvSpPr>
          <p:cNvPr id="11" name="Text Placeholder 4"/>
          <p:cNvSpPr txBox="1">
            <a:spLocks/>
          </p:cNvSpPr>
          <p:nvPr/>
        </p:nvSpPr>
        <p:spPr>
          <a:xfrm>
            <a:off x="4725709" y="308646"/>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CORALBEAN</a:t>
            </a:r>
          </a:p>
          <a:p>
            <a:pPr algn="ctr">
              <a:spcBef>
                <a:spcPts val="0"/>
              </a:spcBef>
            </a:pPr>
            <a:r>
              <a:rPr lang="en-US" sz="1400" b="1" dirty="0"/>
              <a:t>Erythrina herbacea</a:t>
            </a:r>
          </a:p>
        </p:txBody>
      </p:sp>
      <p:sp>
        <p:nvSpPr>
          <p:cNvPr id="12"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CHINESE TALLOW</a:t>
            </a:r>
          </a:p>
          <a:p>
            <a:pPr algn="ctr">
              <a:spcBef>
                <a:spcPts val="0"/>
              </a:spcBef>
            </a:pPr>
            <a:r>
              <a:rPr lang="en-US" sz="1400" b="1" dirty="0" err="1"/>
              <a:t>Triadica</a:t>
            </a:r>
            <a:r>
              <a:rPr lang="en-US" sz="1400" b="1" dirty="0"/>
              <a:t> </a:t>
            </a:r>
            <a:r>
              <a:rPr lang="en-US" sz="1400" b="1" dirty="0" err="1"/>
              <a:t>sebifera</a:t>
            </a:r>
            <a:endParaRPr lang="en-US" sz="1400" b="1" dirty="0"/>
          </a:p>
        </p:txBody>
      </p:sp>
    </p:spTree>
    <p:extLst>
      <p:ext uri="{BB962C8B-B14F-4D97-AF65-F5344CB8AC3E}">
        <p14:creationId xmlns:p14="http://schemas.microsoft.com/office/powerpoint/2010/main" val="4732554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76200" y="1524000"/>
            <a:ext cx="479315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021980" y="1295400"/>
            <a:ext cx="35448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STOPPER</a:t>
            </a:r>
          </a:p>
          <a:p>
            <a:pPr algn="ctr">
              <a:spcBef>
                <a:spcPts val="0"/>
              </a:spcBef>
            </a:pPr>
            <a:r>
              <a:rPr lang="en-US" sz="1400" b="1" dirty="0"/>
              <a:t>Eugenia axillaris</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SURINAM CHERRY</a:t>
            </a:r>
          </a:p>
          <a:p>
            <a:pPr algn="ctr">
              <a:spcBef>
                <a:spcPts val="0"/>
              </a:spcBef>
            </a:pPr>
            <a:r>
              <a:rPr lang="en-US" sz="1400" b="1" dirty="0"/>
              <a:t>Eugenia uniflora</a:t>
            </a:r>
          </a:p>
        </p:txBody>
      </p:sp>
    </p:spTree>
    <p:extLst>
      <p:ext uri="{BB962C8B-B14F-4D97-AF65-F5344CB8AC3E}">
        <p14:creationId xmlns:p14="http://schemas.microsoft.com/office/powerpoint/2010/main" val="2354292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sz="quarter" idx="4"/>
          </p:nvPr>
        </p:nvPicPr>
        <p:blipFill>
          <a:blip r:embed="rId3">
            <a:extLst>
              <a:ext uri="{28A0092B-C50C-407E-A947-70E740481C1C}">
                <a14:useLocalDpi xmlns:a14="http://schemas.microsoft.com/office/drawing/2010/main"/>
              </a:ext>
            </a:extLst>
          </a:blip>
          <a:stretch>
            <a:fillRect/>
          </a:stretch>
        </p:blipFill>
        <p:spPr bwMode="auto">
          <a:xfrm>
            <a:off x="5029200" y="1219200"/>
            <a:ext cx="3581400" cy="5380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SURINAM CHERRY</a:t>
            </a:r>
          </a:p>
          <a:p>
            <a:pPr algn="ctr">
              <a:spcBef>
                <a:spcPts val="0"/>
              </a:spcBef>
            </a:pPr>
            <a:r>
              <a:rPr lang="en-US" sz="1400" b="1" dirty="0"/>
              <a:t>Eugenia uniflora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STOPPER</a:t>
            </a:r>
          </a:p>
          <a:p>
            <a:pPr algn="ctr">
              <a:spcBef>
                <a:spcPts val="0"/>
              </a:spcBef>
            </a:pPr>
            <a:r>
              <a:rPr lang="en-US" sz="1400" b="1" dirty="0"/>
              <a:t>Eugenia axillaris</a:t>
            </a:r>
          </a:p>
        </p:txBody>
      </p:sp>
      <p:sp>
        <p:nvSpPr>
          <p:cNvPr id="2" name="Content Placeholder 1"/>
          <p:cNvSpPr>
            <a:spLocks noGrp="1"/>
          </p:cNvSpPr>
          <p:nvPr>
            <p:ph sz="half" idx="2"/>
          </p:nvPr>
        </p:nvSpPr>
        <p:spPr/>
        <p:txBody>
          <a:bodyPr/>
          <a:lstStyle/>
          <a:p>
            <a:endParaRPr lang="en-US"/>
          </a:p>
        </p:txBody>
      </p:sp>
      <p:pic>
        <p:nvPicPr>
          <p:cNvPr id="6146" name="Picture 2" descr="L:\A_Image_Library\Plants\Exotics\exotics_Pete_Diamond\MYRTACEAE - Eugenia uniflora.002 (Osceola Co., F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7494" y="1295400"/>
            <a:ext cx="3733800" cy="49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38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29500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Large, red ‘ribbed’ berry</a:t>
            </a:r>
          </a:p>
          <a:p>
            <a:pPr marL="285750" indent="-285750">
              <a:buFont typeface="Arial" panose="020B0604020202020204" pitchFamily="34" charset="0"/>
              <a:buChar char="•"/>
            </a:pPr>
            <a:r>
              <a:rPr lang="en-US" sz="2800" dirty="0"/>
              <a:t>Pedicels &gt;0.5 cm long</a:t>
            </a:r>
          </a:p>
          <a:p>
            <a:pPr marL="285750" indent="-285750">
              <a:buFont typeface="Arial" panose="020B0604020202020204" pitchFamily="34" charset="0"/>
              <a:buChar char="•"/>
            </a:pPr>
            <a:r>
              <a:rPr lang="en-US" sz="2800" dirty="0"/>
              <a:t>Petiole very short (2-5 mm)</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Small, black berry</a:t>
            </a:r>
          </a:p>
          <a:p>
            <a:pPr marL="285750" indent="-285750">
              <a:buFont typeface="Arial" panose="020B0604020202020204" pitchFamily="34" charset="0"/>
              <a:buChar char="•"/>
            </a:pPr>
            <a:r>
              <a:rPr lang="en-US" sz="2800" dirty="0"/>
              <a:t>Pedicels &lt;0.5 cm long</a:t>
            </a:r>
          </a:p>
          <a:p>
            <a:pPr marL="285750" indent="-285750">
              <a:buFont typeface="Arial" panose="020B0604020202020204" pitchFamily="34" charset="0"/>
              <a:buChar char="•"/>
            </a:pPr>
            <a:r>
              <a:rPr lang="en-US" sz="2800" dirty="0"/>
              <a:t>Petiole longer and reddish</a:t>
            </a:r>
          </a:p>
          <a:p>
            <a:pPr marL="285750" indent="-285750">
              <a:buFont typeface="Arial" panose="020B0604020202020204" pitchFamily="34" charset="0"/>
              <a:buChar char="•"/>
            </a:pPr>
            <a:endParaRPr lang="en-US" sz="2800" dirty="0"/>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STOPPER</a:t>
            </a:r>
          </a:p>
          <a:p>
            <a:pPr algn="ctr">
              <a:spcBef>
                <a:spcPts val="0"/>
              </a:spcBef>
            </a:pPr>
            <a:r>
              <a:rPr lang="en-US" sz="1400" b="1" dirty="0"/>
              <a:t>Eugenia axillaris</a:t>
            </a:r>
          </a:p>
        </p:txBody>
      </p:sp>
      <p:sp>
        <p:nvSpPr>
          <p:cNvPr id="10"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SURINAM CHERRY</a:t>
            </a:r>
          </a:p>
          <a:p>
            <a:pPr algn="ctr">
              <a:spcBef>
                <a:spcPts val="0"/>
              </a:spcBef>
            </a:pPr>
            <a:r>
              <a:rPr lang="en-US" sz="1400" b="1" dirty="0"/>
              <a:t>Eugenia uniflora</a:t>
            </a:r>
          </a:p>
        </p:txBody>
      </p:sp>
    </p:spTree>
    <p:extLst>
      <p:ext uri="{BB962C8B-B14F-4D97-AF65-F5344CB8AC3E}">
        <p14:creationId xmlns:p14="http://schemas.microsoft.com/office/powerpoint/2010/main" val="40724675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0404" y="4589177"/>
            <a:ext cx="2977596" cy="2233197"/>
          </a:xfrm>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GUAVA</a:t>
            </a:r>
          </a:p>
          <a:p>
            <a:pPr algn="ctr">
              <a:spcBef>
                <a:spcPts val="0"/>
              </a:spcBef>
            </a:pPr>
            <a:r>
              <a:rPr lang="en-US" sz="1400" b="1" dirty="0"/>
              <a:t>Psidium guajava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POND APPLE</a:t>
            </a:r>
          </a:p>
          <a:p>
            <a:pPr algn="ctr">
              <a:spcBef>
                <a:spcPts val="0"/>
              </a:spcBef>
            </a:pPr>
            <a:r>
              <a:rPr lang="en-US" sz="1400" b="1" dirty="0"/>
              <a:t>Annona glabra</a:t>
            </a: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73288" y="3437906"/>
            <a:ext cx="2228160" cy="3352800"/>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736980" y="1213102"/>
            <a:ext cx="2654420" cy="408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L:\A_Image_Library\Plants\Exotics\exotics_Pete_Diamond\MYRTACEAE - Psidium gaujava.003 (Charlotte Co., FL).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0661" y="1275646"/>
            <a:ext cx="4395139" cy="3296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809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252931" y="2087845"/>
            <a:ext cx="4334256" cy="301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27252" y="2079824"/>
            <a:ext cx="4334256" cy="325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GUAVA</a:t>
            </a:r>
          </a:p>
          <a:p>
            <a:pPr algn="ctr">
              <a:spcBef>
                <a:spcPts val="0"/>
              </a:spcBef>
            </a:pPr>
            <a:r>
              <a:rPr lang="en-US" sz="1400" b="1" dirty="0"/>
              <a:t>Psidium guajava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POND APPLE</a:t>
            </a:r>
          </a:p>
          <a:p>
            <a:pPr algn="ctr">
              <a:spcBef>
                <a:spcPts val="0"/>
              </a:spcBef>
            </a:pPr>
            <a:r>
              <a:rPr lang="en-US" sz="1400" b="1" dirty="0"/>
              <a:t>Annona glabra</a:t>
            </a:r>
          </a:p>
        </p:txBody>
      </p:sp>
      <p:sp>
        <p:nvSpPr>
          <p:cNvPr id="2" name="Oval 1"/>
          <p:cNvSpPr/>
          <p:nvPr/>
        </p:nvSpPr>
        <p:spPr>
          <a:xfrm>
            <a:off x="2420058" y="4343400"/>
            <a:ext cx="704141" cy="457200"/>
          </a:xfrm>
          <a:prstGeom prst="ellipse">
            <a:avLst/>
          </a:prstGeom>
          <a:noFill/>
          <a:ln w="317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473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305694"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76568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GUAVA</a:t>
            </a:r>
          </a:p>
          <a:p>
            <a:pPr algn="ctr">
              <a:spcBef>
                <a:spcPts val="0"/>
              </a:spcBef>
            </a:pPr>
            <a:r>
              <a:rPr lang="en-US" sz="1400" b="1" dirty="0"/>
              <a:t>Psidium guajava</a:t>
            </a:r>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POND APPLE</a:t>
            </a:r>
          </a:p>
          <a:p>
            <a:pPr algn="ctr">
              <a:spcBef>
                <a:spcPts val="0"/>
              </a:spcBef>
            </a:pPr>
            <a:r>
              <a:rPr lang="en-US" sz="1400" b="1" dirty="0"/>
              <a:t>Annona glabra</a:t>
            </a:r>
          </a:p>
        </p:txBody>
      </p:sp>
      <p:sp>
        <p:nvSpPr>
          <p:cNvPr id="10" name="TextBox 9"/>
          <p:cNvSpPr txBox="1"/>
          <p:nvPr/>
        </p:nvSpPr>
        <p:spPr>
          <a:xfrm>
            <a:off x="276994" y="3532354"/>
            <a:ext cx="4295005" cy="2246769"/>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Opposite leaves</a:t>
            </a:r>
          </a:p>
          <a:p>
            <a:pPr marL="285750" indent="-285750">
              <a:buFont typeface="Arial" panose="020B0604020202020204" pitchFamily="34" charset="0"/>
              <a:buChar char="•"/>
            </a:pPr>
            <a:r>
              <a:rPr lang="en-US" sz="2800" dirty="0"/>
              <a:t>Leaf veins prominent</a:t>
            </a:r>
          </a:p>
          <a:p>
            <a:pPr marL="285750" indent="-285750">
              <a:buFont typeface="Arial" panose="020B0604020202020204" pitchFamily="34" charset="0"/>
              <a:buChar char="•"/>
            </a:pPr>
            <a:r>
              <a:rPr lang="en-US" sz="2800" dirty="0"/>
              <a:t>Fruit with persistent, fleshy sepals at the apex</a:t>
            </a:r>
          </a:p>
        </p:txBody>
      </p:sp>
      <p:sp>
        <p:nvSpPr>
          <p:cNvPr id="11" name="TextBox 10"/>
          <p:cNvSpPr txBox="1"/>
          <p:nvPr/>
        </p:nvSpPr>
        <p:spPr>
          <a:xfrm>
            <a:off x="4736980" y="3532354"/>
            <a:ext cx="4151786" cy="2677656"/>
          </a:xfrm>
          <a:prstGeom prst="rect">
            <a:avLst/>
          </a:prstGeom>
          <a:noFill/>
        </p:spPr>
        <p:txBody>
          <a:bodyPr wrap="square" rtlCol="0">
            <a:spAutoFit/>
          </a:bodyPr>
          <a:lstStyle/>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Alternate leaves</a:t>
            </a:r>
          </a:p>
          <a:p>
            <a:pPr marL="285750" indent="-285750">
              <a:buFont typeface="Arial" panose="020B0604020202020204" pitchFamily="34" charset="0"/>
              <a:buChar char="•"/>
            </a:pPr>
            <a:r>
              <a:rPr lang="en-US" sz="2800" dirty="0"/>
              <a:t>Leaf veins obscure</a:t>
            </a:r>
          </a:p>
          <a:p>
            <a:pPr marL="285750" indent="-285750">
              <a:buFont typeface="Arial" panose="020B0604020202020204" pitchFamily="34" charset="0"/>
              <a:buChar char="•"/>
            </a:pPr>
            <a:r>
              <a:rPr lang="en-US" sz="2800" dirty="0"/>
              <a:t>Fruit without persistent sepals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985825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4600" y="3708068"/>
            <a:ext cx="2298700" cy="3067123"/>
          </a:xfrm>
          <a:prstGeom prst="rect">
            <a:avLst/>
          </a:prstGeom>
        </p:spPr>
      </p:pic>
      <p:pic>
        <p:nvPicPr>
          <p:cNvPr id="7" name="Content Placeholder 6"/>
          <p:cNvPicPr>
            <a:picLocks noGrp="1" noChangeAspect="1"/>
          </p:cNvPicPr>
          <p:nvPr>
            <p:ph sz="quarter" idx="4"/>
          </p:nvPr>
        </p:nvPicPr>
        <p:blipFill>
          <a:blip r:embed="rId4" cstate="print">
            <a:extLst>
              <a:ext uri="{28A0092B-C50C-407E-A947-70E740481C1C}">
                <a14:useLocalDpi xmlns:a14="http://schemas.microsoft.com/office/drawing/2010/main"/>
              </a:ext>
            </a:extLst>
          </a:blip>
          <a:stretch>
            <a:fillRect/>
          </a:stretch>
        </p:blipFill>
        <p:spPr>
          <a:xfrm>
            <a:off x="4588825" y="1221175"/>
            <a:ext cx="4191000" cy="3147906"/>
          </a:xfrm>
        </p:spPr>
      </p:pic>
      <p:sp>
        <p:nvSpPr>
          <p:cNvPr id="14"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CAMPHOR TREE</a:t>
            </a:r>
          </a:p>
          <a:p>
            <a:pPr algn="ctr">
              <a:spcBef>
                <a:spcPts val="0"/>
              </a:spcBef>
            </a:pPr>
            <a:r>
              <a:rPr lang="en-US" sz="1400" b="1" dirty="0"/>
              <a:t>Cinnamomum camphora</a:t>
            </a:r>
          </a:p>
        </p:txBody>
      </p:sp>
      <p:sp>
        <p:nvSpPr>
          <p:cNvPr id="16"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SWAMP BAY</a:t>
            </a:r>
          </a:p>
          <a:p>
            <a:pPr algn="ctr">
              <a:spcBef>
                <a:spcPts val="0"/>
              </a:spcBef>
            </a:pPr>
            <a:r>
              <a:rPr lang="en-US" sz="1400" b="1" dirty="0"/>
              <a:t>Persea palustris</a:t>
            </a:r>
          </a:p>
        </p:txBody>
      </p:sp>
      <p:pic>
        <p:nvPicPr>
          <p:cNvPr id="8194" name="Picture 2" descr="L:\A_Image_Library\Plants\Exotics\exotics_Pete_Diamond\LAURACEAE - Cinnamomum camphora.002 (Leon Co., FL).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0600" y="1219200"/>
            <a:ext cx="3154425" cy="42059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200" y="4648200"/>
            <a:ext cx="1859146" cy="2126990"/>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667000" y="4767208"/>
            <a:ext cx="1724794" cy="1923809"/>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4362424" y="4790871"/>
            <a:ext cx="2270692" cy="1497517"/>
          </a:xfrm>
          <a:prstGeom prst="rect">
            <a:avLst/>
          </a:prstGeom>
        </p:spPr>
      </p:pic>
    </p:spTree>
    <p:extLst>
      <p:ext uri="{BB962C8B-B14F-4D97-AF65-F5344CB8AC3E}">
        <p14:creationId xmlns:p14="http://schemas.microsoft.com/office/powerpoint/2010/main" val="3538204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305694"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8674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CAMPHOR TREE</a:t>
            </a:r>
          </a:p>
          <a:p>
            <a:pPr algn="ctr">
              <a:spcBef>
                <a:spcPts val="0"/>
              </a:spcBef>
            </a:pPr>
            <a:r>
              <a:rPr lang="en-US" sz="1400" b="1" dirty="0"/>
              <a:t>Cinnamomum camphora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SWAMP BAY</a:t>
            </a:r>
          </a:p>
          <a:p>
            <a:pPr algn="ctr">
              <a:spcBef>
                <a:spcPts val="0"/>
              </a:spcBef>
            </a:pPr>
            <a:r>
              <a:rPr lang="en-US" sz="1400" b="1" dirty="0"/>
              <a:t>Persea palustris</a:t>
            </a:r>
          </a:p>
        </p:txBody>
      </p:sp>
      <p:sp>
        <p:nvSpPr>
          <p:cNvPr id="12" name="TextBox 11"/>
          <p:cNvSpPr txBox="1"/>
          <p:nvPr/>
        </p:nvSpPr>
        <p:spPr>
          <a:xfrm>
            <a:off x="276994" y="3532354"/>
            <a:ext cx="4218806"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Crushed leaves have a strong camphor smell</a:t>
            </a:r>
          </a:p>
          <a:p>
            <a:pPr marL="285750" indent="-285750">
              <a:buFont typeface="Arial" panose="020B0604020202020204" pitchFamily="34" charset="0"/>
              <a:buChar char="•"/>
            </a:pPr>
            <a:r>
              <a:rPr lang="en-US" sz="2800" dirty="0"/>
              <a:t>Glaucous leaf underside</a:t>
            </a:r>
          </a:p>
          <a:p>
            <a:pPr marL="285750" indent="-285750">
              <a:buFont typeface="Arial" panose="020B0604020202020204" pitchFamily="34" charset="0"/>
              <a:buChar char="•"/>
            </a:pPr>
            <a:r>
              <a:rPr lang="en-US" sz="2800" dirty="0"/>
              <a:t>Three veins at leaf base</a:t>
            </a:r>
          </a:p>
          <a:p>
            <a:pPr marL="285750" indent="-285750">
              <a:buFont typeface="Arial" panose="020B0604020202020204" pitchFamily="34" charset="0"/>
              <a:buChar char="•"/>
            </a:pPr>
            <a:r>
              <a:rPr lang="en-US" sz="2800" dirty="0"/>
              <a:t>Fruit with a cupule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13" name="TextBox 12"/>
          <p:cNvSpPr txBox="1"/>
          <p:nvPr/>
        </p:nvSpPr>
        <p:spPr>
          <a:xfrm>
            <a:off x="4736980" y="3532354"/>
            <a:ext cx="433082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Crushed leaves have a bay leaf smell</a:t>
            </a:r>
          </a:p>
          <a:p>
            <a:pPr marL="285750" indent="-285750">
              <a:buFont typeface="Arial" panose="020B0604020202020204" pitchFamily="34" charset="0"/>
              <a:buChar char="•"/>
            </a:pPr>
            <a:r>
              <a:rPr lang="en-US" sz="2800" dirty="0"/>
              <a:t>Pubescent leaf underside</a:t>
            </a:r>
          </a:p>
          <a:p>
            <a:pPr marL="285750" indent="-285750">
              <a:buFont typeface="Arial" panose="020B0604020202020204" pitchFamily="34" charset="0"/>
              <a:buChar char="•"/>
            </a:pPr>
            <a:r>
              <a:rPr lang="en-US" sz="2800" dirty="0"/>
              <a:t>One vein at leaf base</a:t>
            </a:r>
          </a:p>
          <a:p>
            <a:pPr marL="285750" indent="-285750">
              <a:buFont typeface="Arial" panose="020B0604020202020204" pitchFamily="34" charset="0"/>
              <a:buChar char="•"/>
            </a:pPr>
            <a:r>
              <a:rPr lang="en-US" sz="2800" dirty="0"/>
              <a:t>Fruit lacking a cupule</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737036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72520" y="1451057"/>
            <a:ext cx="432374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8"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736980" y="1459017"/>
            <a:ext cx="4315558" cy="2838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LAUREL FIG</a:t>
            </a:r>
          </a:p>
          <a:p>
            <a:pPr algn="ctr">
              <a:spcBef>
                <a:spcPts val="0"/>
              </a:spcBef>
            </a:pPr>
            <a:r>
              <a:rPr lang="en-US" sz="1400" b="1" dirty="0"/>
              <a:t>Ficus microcarpa</a:t>
            </a:r>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STRANGLER FIG</a:t>
            </a:r>
          </a:p>
          <a:p>
            <a:pPr algn="ctr">
              <a:spcBef>
                <a:spcPts val="0"/>
              </a:spcBef>
            </a:pPr>
            <a:r>
              <a:rPr lang="en-US" sz="1400" b="1" dirty="0"/>
              <a:t>Ficus aurea</a:t>
            </a:r>
          </a:p>
        </p:txBody>
      </p:sp>
      <p:pic>
        <p:nvPicPr>
          <p:cNvPr id="10" name="Picture 4"/>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3650" y="4411998"/>
            <a:ext cx="3619327" cy="2422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5536542" y="4411998"/>
            <a:ext cx="3524332" cy="239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972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21920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867400" y="12954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LAUREL FIG</a:t>
            </a:r>
          </a:p>
          <a:p>
            <a:pPr algn="ctr">
              <a:spcBef>
                <a:spcPts val="0"/>
              </a:spcBef>
            </a:pPr>
            <a:r>
              <a:rPr lang="en-US" sz="1400" b="1" dirty="0"/>
              <a:t>Ficus microcarpa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STRANGLER FIG</a:t>
            </a:r>
          </a:p>
          <a:p>
            <a:pPr algn="ctr">
              <a:spcBef>
                <a:spcPts val="0"/>
              </a:spcBef>
            </a:pPr>
            <a:r>
              <a:rPr lang="en-US" sz="1400" b="1" dirty="0"/>
              <a:t>Ficus aurea</a:t>
            </a:r>
          </a:p>
        </p:txBody>
      </p:sp>
      <p:sp>
        <p:nvSpPr>
          <p:cNvPr id="10" name="TextBox 9"/>
          <p:cNvSpPr txBox="1"/>
          <p:nvPr/>
        </p:nvSpPr>
        <p:spPr>
          <a:xfrm>
            <a:off x="276994" y="3532354"/>
            <a:ext cx="4218806"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Smaller leaves (4-6 cm long)</a:t>
            </a:r>
          </a:p>
          <a:p>
            <a:pPr marL="285750" indent="-285750">
              <a:buFont typeface="Arial" panose="020B0604020202020204" pitchFamily="34" charset="0"/>
              <a:buChar char="•"/>
            </a:pPr>
            <a:r>
              <a:rPr lang="en-US" sz="2800" dirty="0"/>
              <a:t>Veins obscure</a:t>
            </a:r>
          </a:p>
          <a:p>
            <a:pPr marL="285750" indent="-285750">
              <a:buFont typeface="Arial" panose="020B0604020202020204" pitchFamily="34" charset="0"/>
              <a:buChar char="•"/>
            </a:pPr>
            <a:r>
              <a:rPr lang="en-US" sz="2800" dirty="0"/>
              <a:t>Lowest pair of veins at a sharper angle than rest</a:t>
            </a:r>
          </a:p>
          <a:p>
            <a:pPr marL="285750" indent="-285750">
              <a:buFont typeface="Arial" panose="020B0604020202020204" pitchFamily="34" charset="0"/>
              <a:buChar char="•"/>
            </a:pPr>
            <a:r>
              <a:rPr lang="en-US" sz="2800" dirty="0"/>
              <a:t>Figs ca. 1 cm long</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11" name="TextBox 10"/>
          <p:cNvSpPr txBox="1"/>
          <p:nvPr/>
        </p:nvSpPr>
        <p:spPr>
          <a:xfrm>
            <a:off x="4736980" y="3532354"/>
            <a:ext cx="4151786"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Larger leaves (6-12 cm long)</a:t>
            </a:r>
          </a:p>
          <a:p>
            <a:pPr marL="285750" indent="-285750">
              <a:buFont typeface="Arial" panose="020B0604020202020204" pitchFamily="34" charset="0"/>
              <a:buChar char="•"/>
            </a:pPr>
            <a:r>
              <a:rPr lang="en-US" sz="2800" dirty="0"/>
              <a:t>Veins yellowish</a:t>
            </a:r>
          </a:p>
          <a:p>
            <a:pPr marL="285750" indent="-285750">
              <a:buFont typeface="Arial" panose="020B0604020202020204" pitchFamily="34" charset="0"/>
              <a:buChar char="•"/>
            </a:pPr>
            <a:r>
              <a:rPr lang="en-US" sz="2800" dirty="0"/>
              <a:t>Lowest pair of veins not different</a:t>
            </a:r>
          </a:p>
          <a:p>
            <a:pPr marL="285750" indent="-285750">
              <a:buFont typeface="Arial" panose="020B0604020202020204" pitchFamily="34" charset="0"/>
              <a:buChar char="•"/>
            </a:pPr>
            <a:r>
              <a:rPr lang="en-US" sz="2800" dirty="0"/>
              <a:t>Figs ca. 2 cm long</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75381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23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L:\A_Image_Library\Plants\Exotics\Sapium_sebiferum_CFG_BJH4.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52400" y="72911"/>
            <a:ext cx="2498763" cy="283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6784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2439" y="1219200"/>
            <a:ext cx="442391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LAUREL FIG</a:t>
            </a:r>
          </a:p>
          <a:p>
            <a:pPr algn="ctr">
              <a:spcBef>
                <a:spcPts val="0"/>
              </a:spcBef>
            </a:pPr>
            <a:r>
              <a:rPr lang="en-US" sz="1400" b="1" dirty="0"/>
              <a:t>Ficus microcarpa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STRANGLER FIG</a:t>
            </a:r>
          </a:p>
          <a:p>
            <a:pPr algn="ctr">
              <a:spcBef>
                <a:spcPts val="0"/>
              </a:spcBef>
            </a:pPr>
            <a:r>
              <a:rPr lang="en-US" sz="1400" b="1" dirty="0"/>
              <a:t>Ficus aurea</a:t>
            </a:r>
          </a:p>
        </p:txBody>
      </p:sp>
      <p:pic>
        <p:nvPicPr>
          <p:cNvPr id="5122" name="Picture 2" descr="Ficus aur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90124" y="1257794"/>
            <a:ext cx="2288489" cy="40571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icus microcarp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11146" y="388620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andhillgrowers.com/wp-content/uploads/2016/01/Strangler-Fig.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56577" y="4038601"/>
            <a:ext cx="27051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5100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11"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LEAD TREE</a:t>
            </a:r>
          </a:p>
          <a:p>
            <a:pPr algn="ctr">
              <a:spcBef>
                <a:spcPts val="0"/>
              </a:spcBef>
            </a:pPr>
            <a:r>
              <a:rPr lang="en-US" sz="1400" b="1" dirty="0"/>
              <a:t>Leucaena leucocephala</a:t>
            </a:r>
          </a:p>
        </p:txBody>
      </p:sp>
      <p:sp>
        <p:nvSpPr>
          <p:cNvPr id="9" name="Text Placeholder 8"/>
          <p:cNvSpPr>
            <a:spLocks noGrp="1"/>
          </p:cNvSpPr>
          <p:nvPr>
            <p:ph type="body" sz="quarter" idx="3"/>
          </p:nvPr>
        </p:nvSpPr>
        <p:spPr/>
        <p:txBody>
          <a:bodyPr/>
          <a:lstStyle/>
          <a:p>
            <a:endParaRPr lang="en-US"/>
          </a:p>
        </p:txBody>
      </p:sp>
      <p:sp>
        <p:nvSpPr>
          <p:cNvPr id="10" name="Text Placeholder 4"/>
          <p:cNvSpPr txBox="1">
            <a:spLocks/>
          </p:cNvSpPr>
          <p:nvPr/>
        </p:nvSpPr>
        <p:spPr>
          <a:xfrm>
            <a:off x="4724400" y="33528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WILD TAMARIND</a:t>
            </a:r>
          </a:p>
          <a:p>
            <a:pPr algn="ctr">
              <a:spcBef>
                <a:spcPts val="0"/>
              </a:spcBef>
            </a:pPr>
            <a:r>
              <a:rPr lang="en-US" sz="1400" b="1" dirty="0" err="1"/>
              <a:t>Lysiloma</a:t>
            </a:r>
            <a:r>
              <a:rPr lang="en-US" sz="1400" b="1" dirty="0"/>
              <a:t> </a:t>
            </a:r>
            <a:r>
              <a:rPr lang="en-US" sz="1400" b="1" dirty="0" err="1"/>
              <a:t>latisiliquum</a:t>
            </a:r>
            <a:endParaRPr lang="en-US" sz="1400" b="1" dirty="0"/>
          </a:p>
        </p:txBody>
      </p:sp>
      <p:sp>
        <p:nvSpPr>
          <p:cNvPr id="2" name="Content Placeholder 1"/>
          <p:cNvSpPr>
            <a:spLocks noGrp="1"/>
          </p:cNvSpPr>
          <p:nvPr>
            <p:ph sz="half" idx="2"/>
          </p:nvPr>
        </p:nvSpPr>
        <p:spPr/>
        <p:txBody>
          <a:bodyPr/>
          <a:lstStyle/>
          <a:p>
            <a:endParaRPr lang="en-US"/>
          </a:p>
        </p:txBody>
      </p:sp>
      <p:pic>
        <p:nvPicPr>
          <p:cNvPr id="9218" name="Picture 2" descr="L:\A_Image_Library\Plants\Exotics\exotics_Pete_Diamond\FABACEAE - Leucaena leucocephala.006 (Indian River Co., F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7019" y="1143000"/>
            <a:ext cx="371475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ntnemdept.ufl.edu/creatures/bfly/leptotes_cassius1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4437" y="1752600"/>
            <a:ext cx="4969563"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492969" y="4720342"/>
            <a:ext cx="2127032" cy="2137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838200" y="5032020"/>
            <a:ext cx="2667000" cy="1844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48664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p:cNvSpPr txBox="1">
            <a:spLocks/>
          </p:cNvSpPr>
          <p:nvPr/>
        </p:nvSpPr>
        <p:spPr>
          <a:xfrm>
            <a:off x="4724400" y="33528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WILD TAMARIND</a:t>
            </a:r>
          </a:p>
          <a:p>
            <a:pPr algn="ctr">
              <a:spcBef>
                <a:spcPts val="0"/>
              </a:spcBef>
            </a:pPr>
            <a:r>
              <a:rPr lang="en-US" sz="1400" b="1" dirty="0" err="1"/>
              <a:t>Lysiloma</a:t>
            </a:r>
            <a:r>
              <a:rPr lang="en-US" sz="1400" b="1" dirty="0"/>
              <a:t> </a:t>
            </a:r>
            <a:r>
              <a:rPr lang="en-US" sz="1400" b="1" dirty="0" err="1"/>
              <a:t>latisiliquum</a:t>
            </a:r>
            <a:endParaRPr lang="en-US" sz="1400" b="1" dirty="0"/>
          </a:p>
        </p:txBody>
      </p:sp>
      <p:pic>
        <p:nvPicPr>
          <p:cNvPr id="2150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LEAD TREE</a:t>
            </a:r>
          </a:p>
          <a:p>
            <a:pPr algn="ctr">
              <a:spcBef>
                <a:spcPts val="0"/>
              </a:spcBef>
            </a:pPr>
            <a:r>
              <a:rPr lang="en-US" sz="1400" b="1" dirty="0"/>
              <a:t>Leucaena leucocephala</a:t>
            </a:r>
          </a:p>
        </p:txBody>
      </p:sp>
      <p:sp>
        <p:nvSpPr>
          <p:cNvPr id="10" name="TextBox 9"/>
          <p:cNvSpPr txBox="1"/>
          <p:nvPr/>
        </p:nvSpPr>
        <p:spPr>
          <a:xfrm>
            <a:off x="276994" y="3532354"/>
            <a:ext cx="421880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Leaflet very asymmetrical</a:t>
            </a:r>
          </a:p>
          <a:p>
            <a:pPr marL="285750" indent="-285750">
              <a:buFont typeface="Arial" panose="020B0604020202020204" pitchFamily="34" charset="0"/>
              <a:buChar char="•"/>
            </a:pPr>
            <a:r>
              <a:rPr lang="en-US" sz="2800" dirty="0"/>
              <a:t>Legume narrower</a:t>
            </a:r>
          </a:p>
          <a:p>
            <a:pPr marL="285750" indent="-285750">
              <a:buFont typeface="Arial" panose="020B0604020202020204" pitchFamily="34" charset="0"/>
              <a:buChar char="•"/>
            </a:pPr>
            <a:r>
              <a:rPr lang="en-US" sz="2800" dirty="0"/>
              <a:t>10 stamens/flower</a:t>
            </a:r>
          </a:p>
          <a:p>
            <a:pPr marL="285750" indent="-285750">
              <a:buFont typeface="Arial" panose="020B0604020202020204" pitchFamily="34" charset="0"/>
              <a:buChar char="•"/>
            </a:pPr>
            <a:r>
              <a:rPr lang="en-US" sz="2800" dirty="0"/>
              <a:t>Stipules inconspicuous</a:t>
            </a:r>
          </a:p>
          <a:p>
            <a:pPr marL="285750" indent="-285750">
              <a:buFont typeface="Arial" panose="020B0604020202020204" pitchFamily="34" charset="0"/>
              <a:buChar char="•"/>
            </a:pPr>
            <a:endParaRPr lang="en-US" sz="2800" dirty="0"/>
          </a:p>
        </p:txBody>
      </p:sp>
      <p:sp>
        <p:nvSpPr>
          <p:cNvPr id="11" name="TextBox 10"/>
          <p:cNvSpPr txBox="1"/>
          <p:nvPr/>
        </p:nvSpPr>
        <p:spPr>
          <a:xfrm>
            <a:off x="4724400" y="3532354"/>
            <a:ext cx="43434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Leaflet slightly asymmetrical</a:t>
            </a:r>
          </a:p>
          <a:p>
            <a:pPr marL="285750" indent="-285750">
              <a:buFont typeface="Arial" panose="020B0604020202020204" pitchFamily="34" charset="0"/>
              <a:buChar char="•"/>
            </a:pPr>
            <a:r>
              <a:rPr lang="en-US" sz="2800" dirty="0"/>
              <a:t>Legume wider</a:t>
            </a:r>
          </a:p>
          <a:p>
            <a:pPr marL="285750" indent="-285750">
              <a:buFont typeface="Arial" panose="020B0604020202020204" pitchFamily="34" charset="0"/>
              <a:buChar char="•"/>
            </a:pPr>
            <a:r>
              <a:rPr lang="en-US" sz="2800" dirty="0"/>
              <a:t>&gt;10 stamens/flower</a:t>
            </a:r>
          </a:p>
          <a:p>
            <a:pPr marL="285750" indent="-285750">
              <a:buFont typeface="Arial" panose="020B0604020202020204" pitchFamily="34" charset="0"/>
              <a:buChar char="•"/>
            </a:pPr>
            <a:r>
              <a:rPr lang="en-US" sz="2800" dirty="0"/>
              <a:t>Stipules conspicuous, large on new growth</a:t>
            </a:r>
          </a:p>
        </p:txBody>
      </p:sp>
      <p:pic>
        <p:nvPicPr>
          <p:cNvPr id="3074" name="Picture 2" descr="Species Distribution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53100" y="13716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242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4724400" y="33528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WILD TAMARIND</a:t>
            </a:r>
          </a:p>
          <a:p>
            <a:pPr algn="ctr">
              <a:spcBef>
                <a:spcPts val="0"/>
              </a:spcBef>
            </a:pPr>
            <a:r>
              <a:rPr lang="en-US" sz="1400" b="1" dirty="0" err="1"/>
              <a:t>Lysiloma</a:t>
            </a:r>
            <a:r>
              <a:rPr lang="en-US" sz="1400" b="1" dirty="0"/>
              <a:t> </a:t>
            </a:r>
            <a:r>
              <a:rPr lang="en-US" sz="1400" b="1" dirty="0" err="1"/>
              <a:t>latisiliquum</a:t>
            </a:r>
            <a:endParaRPr lang="en-US" sz="1400" b="1" dirty="0"/>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LEAD TREE</a:t>
            </a:r>
          </a:p>
          <a:p>
            <a:pPr algn="ctr">
              <a:spcBef>
                <a:spcPts val="0"/>
              </a:spcBef>
            </a:pPr>
            <a:r>
              <a:rPr lang="en-US" sz="1400" b="1" dirty="0"/>
              <a:t>Leucaena leucocephala</a:t>
            </a:r>
          </a:p>
        </p:txBody>
      </p:sp>
      <p:pic>
        <p:nvPicPr>
          <p:cNvPr id="10242" name="Picture 2" descr="L:\A_Image_Library\Plants\Exotics\exotics_Pete_Diamond\FABACEAE - Leucaena leucocephala.012 (Indian River Co., FL).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5173" y="1541813"/>
            <a:ext cx="2958441" cy="39445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ysiloma latisiliquu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6800" y="1219199"/>
            <a:ext cx="3782085" cy="46193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p:cNvGraphicFramePr>
            <a:graphicFrameLocks noGrp="1"/>
          </p:cNvGraphicFramePr>
          <p:nvPr>
            <p:ph sz="half" idx="2"/>
            <p:extLst>
              <p:ext uri="{D42A27DB-BD31-4B8C-83A1-F6EECF244321}">
                <p14:modId xmlns:p14="http://schemas.microsoft.com/office/powerpoint/2010/main" val="284864481"/>
              </p:ext>
            </p:extLst>
          </p:nvPr>
        </p:nvGraphicFramePr>
        <p:xfrm>
          <a:off x="5791200" y="5624762"/>
          <a:ext cx="4419600" cy="318838"/>
        </p:xfrm>
        <a:graphic>
          <a:graphicData uri="http://schemas.openxmlformats.org/drawingml/2006/table">
            <a:tbl>
              <a:tblPr/>
              <a:tblGrid>
                <a:gridCol w="4419600">
                  <a:extLst>
                    <a:ext uri="{9D8B030D-6E8A-4147-A177-3AD203B41FA5}">
                      <a16:colId xmlns:a16="http://schemas.microsoft.com/office/drawing/2014/main" val="20000"/>
                    </a:ext>
                  </a:extLst>
                </a:gridCol>
              </a:tblGrid>
              <a:tr h="318838">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dirty="0">
                          <a:latin typeface="+mn-lt"/>
                        </a:rPr>
                        <a:t>Bobby </a:t>
                      </a:r>
                      <a:r>
                        <a:rPr lang="en-US" sz="1200" dirty="0" err="1">
                          <a:latin typeface="+mn-lt"/>
                        </a:rPr>
                        <a:t>Hattaway</a:t>
                      </a:r>
                      <a:r>
                        <a:rPr lang="en-US" sz="1200" dirty="0">
                          <a:latin typeface="+mn-lt"/>
                        </a:rPr>
                        <a:t> </a:t>
                      </a:r>
                      <a:r>
                        <a:rPr lang="en-US" sz="1200" dirty="0">
                          <a:effectLst/>
                          <a:latin typeface="+mn-lt"/>
                        </a:rPr>
                        <a:t>/ www.discoverlife.org</a:t>
                      </a:r>
                    </a:p>
                  </a:txBody>
                  <a:tcPr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654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4724400" y="33528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dirty="0"/>
              <a:t>WILD TAMARIND</a:t>
            </a:r>
          </a:p>
          <a:p>
            <a:pPr algn="ctr">
              <a:spcBef>
                <a:spcPts val="0"/>
              </a:spcBef>
            </a:pPr>
            <a:r>
              <a:rPr lang="en-US" sz="1400" b="1" dirty="0" err="1"/>
              <a:t>Lysiloma</a:t>
            </a:r>
            <a:r>
              <a:rPr lang="en-US" sz="1400" b="1" dirty="0"/>
              <a:t> </a:t>
            </a:r>
            <a:r>
              <a:rPr lang="en-US" sz="1400" b="1" dirty="0" err="1"/>
              <a:t>latisiliquum</a:t>
            </a:r>
            <a:endParaRPr lang="en-US" sz="1400" b="1" dirty="0"/>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LEAD TREE</a:t>
            </a:r>
          </a:p>
          <a:p>
            <a:pPr algn="ctr">
              <a:spcBef>
                <a:spcPts val="0"/>
              </a:spcBef>
            </a:pPr>
            <a:r>
              <a:rPr lang="en-US" sz="1400" b="1" dirty="0"/>
              <a:t>Leucaena leucocephala</a:t>
            </a:r>
          </a:p>
        </p:txBody>
      </p:sp>
      <p:pic>
        <p:nvPicPr>
          <p:cNvPr id="6146" name="Picture 2" descr="http://keys.lucidcentral.org/keys/v3/eafrinet/weeds/key/weeds/Media/Html/images/Leucaena_leucocephala_(Leucaena)/leucaena_leucocephala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170" y="1224506"/>
            <a:ext cx="4689230"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a:spLocks noChangeArrowheads="1"/>
          </p:cNvSpPr>
          <p:nvPr/>
        </p:nvSpPr>
        <p:spPr bwMode="auto">
          <a:xfrm>
            <a:off x="625475" y="4119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 name="AutoShape 4" descr="https://cdn.plantatlas.org/img/specimens/USF/8330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81600" y="1129550"/>
            <a:ext cx="3065918" cy="300204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29660" y="4170281"/>
            <a:ext cx="2897508" cy="2535318"/>
          </a:xfrm>
          <a:prstGeom prst="rect">
            <a:avLst/>
          </a:prstGeom>
        </p:spPr>
      </p:pic>
      <p:sp>
        <p:nvSpPr>
          <p:cNvPr id="10" name="Content Placeholder 9"/>
          <p:cNvSpPr>
            <a:spLocks noGrp="1"/>
          </p:cNvSpPr>
          <p:nvPr>
            <p:ph sz="half" idx="2"/>
          </p:nvPr>
        </p:nvSpPr>
        <p:spPr>
          <a:xfrm>
            <a:off x="485155" y="4570036"/>
            <a:ext cx="4841875" cy="1906963"/>
          </a:xfrm>
        </p:spPr>
        <p:txBody>
          <a:bodyPr>
            <a:noAutofit/>
          </a:bodyPr>
          <a:lstStyle/>
          <a:p>
            <a:r>
              <a:rPr lang="en-US" sz="2400" b="1" i="0" dirty="0"/>
              <a:t>Gland at top of petiole (under first leaflets) on lead tree</a:t>
            </a:r>
          </a:p>
          <a:p>
            <a:r>
              <a:rPr lang="en-US" sz="2400" b="1" i="0" dirty="0"/>
              <a:t>Stipules at base of new leaves on wild tamarind</a:t>
            </a:r>
          </a:p>
        </p:txBody>
      </p:sp>
      <p:sp>
        <p:nvSpPr>
          <p:cNvPr id="11" name="Rectangle 10"/>
          <p:cNvSpPr>
            <a:spLocks noChangeAspect="1"/>
          </p:cNvSpPr>
          <p:nvPr/>
        </p:nvSpPr>
        <p:spPr>
          <a:xfrm>
            <a:off x="5653667" y="1850347"/>
            <a:ext cx="1341275" cy="1209685"/>
          </a:xfrm>
          <a:prstGeom prst="rect">
            <a:avLst/>
          </a:prstGeom>
          <a:noFill/>
          <a:ln w="317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914400" y="3044688"/>
            <a:ext cx="1219200" cy="250227"/>
          </a:xfrm>
          <a:prstGeom prst="rightArrow">
            <a:avLst/>
          </a:prstGeom>
          <a:solidFill>
            <a:schemeClr val="bg2">
              <a:lumMod val="60000"/>
              <a:lumOff val="4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9132111">
            <a:off x="7366411" y="4452165"/>
            <a:ext cx="1219200" cy="250227"/>
          </a:xfrm>
          <a:prstGeom prst="rightArrow">
            <a:avLst/>
          </a:prstGeom>
          <a:solidFill>
            <a:schemeClr val="bg2">
              <a:lumMod val="60000"/>
              <a:lumOff val="40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757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BRAZILIAN PEPPER</a:t>
            </a:r>
          </a:p>
          <a:p>
            <a:pPr algn="ctr">
              <a:spcBef>
                <a:spcPts val="0"/>
              </a:spcBef>
            </a:pPr>
            <a:r>
              <a:rPr lang="en-US" sz="1400" b="1" dirty="0" err="1"/>
              <a:t>Schinus</a:t>
            </a:r>
            <a:r>
              <a:rPr lang="en-US" sz="1400" b="1" dirty="0"/>
              <a:t> </a:t>
            </a:r>
            <a:r>
              <a:rPr lang="en-US" sz="1400" b="1" dirty="0" err="1"/>
              <a:t>terebinthifolia</a:t>
            </a:r>
            <a:r>
              <a:rPr lang="en-US" sz="1400" b="1" dirty="0"/>
              <a:t>*</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DAHOON</a:t>
            </a:r>
          </a:p>
          <a:p>
            <a:pPr algn="ctr">
              <a:spcBef>
                <a:spcPts val="0"/>
              </a:spcBef>
            </a:pPr>
            <a:r>
              <a:rPr lang="en-US" sz="1400" b="1" dirty="0"/>
              <a:t>Ilex cassine</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725105" y="1483425"/>
            <a:ext cx="4270248" cy="3417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2"/>
          </p:nvPr>
        </p:nvSpPr>
        <p:spPr>
          <a:xfrm>
            <a:off x="515119" y="4901021"/>
            <a:ext cx="3638550" cy="1632674"/>
          </a:xfrm>
        </p:spPr>
        <p:txBody>
          <a:bodyPr/>
          <a:lstStyle/>
          <a:p>
            <a:r>
              <a:rPr lang="en-US" dirty="0"/>
              <a:t>Recent name change to match </a:t>
            </a:r>
            <a:r>
              <a:rPr lang="en-US" dirty="0" err="1"/>
              <a:t>latin</a:t>
            </a:r>
            <a:r>
              <a:rPr lang="en-US" dirty="0"/>
              <a:t> gender of </a:t>
            </a:r>
            <a:r>
              <a:rPr lang="en-US" dirty="0" err="1"/>
              <a:t>Schinus</a:t>
            </a:r>
            <a:endParaRPr lang="en-US" dirty="0"/>
          </a:p>
          <a:p>
            <a:pPr lvl="1"/>
            <a:r>
              <a:rPr lang="en-US" dirty="0"/>
              <a:t>…</a:t>
            </a:r>
            <a:r>
              <a:rPr lang="en-US" dirty="0" err="1"/>
              <a:t>folius</a:t>
            </a:r>
            <a:r>
              <a:rPr lang="en-US" dirty="0"/>
              <a:t> to …folia</a:t>
            </a:r>
          </a:p>
        </p:txBody>
      </p:sp>
      <p:pic>
        <p:nvPicPr>
          <p:cNvPr id="11266" name="Picture 2" descr="L:\A_Image_Library\Plants\Exotics\exotics_Pete_Diamond\ANACARDIACEAE - Schinus terebinthifolius.002 (Indian River Co., FL).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76994" y="1502228"/>
            <a:ext cx="4194629" cy="314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986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BRAZILIAN PEPPER</a:t>
            </a:r>
          </a:p>
          <a:p>
            <a:pPr algn="ctr">
              <a:spcBef>
                <a:spcPts val="0"/>
              </a:spcBef>
            </a:pPr>
            <a:r>
              <a:rPr lang="en-US" sz="1400" b="1" dirty="0" err="1"/>
              <a:t>Schinus</a:t>
            </a:r>
            <a:r>
              <a:rPr lang="en-US" sz="1400" b="1" dirty="0"/>
              <a:t> </a:t>
            </a:r>
            <a:r>
              <a:rPr lang="en-US" sz="1400" b="1" dirty="0" err="1"/>
              <a:t>terebinthifolia</a:t>
            </a:r>
            <a:endParaRPr lang="en-US" sz="1400" b="1" dirty="0"/>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DAHOON</a:t>
            </a:r>
          </a:p>
          <a:p>
            <a:pPr algn="ctr">
              <a:spcBef>
                <a:spcPts val="0"/>
              </a:spcBef>
            </a:pPr>
            <a:r>
              <a:rPr lang="en-US" sz="1400" b="1" dirty="0"/>
              <a:t>Ilex cassine</a:t>
            </a:r>
          </a:p>
        </p:txBody>
      </p:sp>
      <p:sp>
        <p:nvSpPr>
          <p:cNvPr id="10" name="TextBox 9"/>
          <p:cNvSpPr txBox="1"/>
          <p:nvPr/>
        </p:nvSpPr>
        <p:spPr>
          <a:xfrm>
            <a:off x="276994" y="3532354"/>
            <a:ext cx="4295006"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Compound leaf</a:t>
            </a:r>
          </a:p>
          <a:p>
            <a:pPr marL="285750" indent="-285750">
              <a:buFont typeface="Arial" panose="020B0604020202020204" pitchFamily="34" charset="0"/>
              <a:buChar char="•"/>
            </a:pPr>
            <a:r>
              <a:rPr lang="en-US" sz="2800" dirty="0"/>
              <a:t>Crushed leaves have a pungent odor</a:t>
            </a:r>
          </a:p>
          <a:p>
            <a:pPr marL="285750" indent="-285750">
              <a:buFont typeface="Arial" panose="020B0604020202020204" pitchFamily="34" charset="0"/>
              <a:buChar char="•"/>
            </a:pPr>
            <a:r>
              <a:rPr lang="en-US" sz="2800" dirty="0"/>
              <a:t>Drupes with a single seed</a:t>
            </a:r>
          </a:p>
          <a:p>
            <a:pPr marL="285750" indent="-285750">
              <a:buFont typeface="Arial" panose="020B0604020202020204" pitchFamily="34" charset="0"/>
              <a:buChar char="•"/>
            </a:pPr>
            <a:r>
              <a:rPr lang="en-US" sz="2800" dirty="0"/>
              <a:t>Drupe without a black dot on top</a:t>
            </a:r>
          </a:p>
        </p:txBody>
      </p:sp>
      <p:sp>
        <p:nvSpPr>
          <p:cNvPr id="11" name="TextBox 10"/>
          <p:cNvSpPr txBox="1"/>
          <p:nvPr/>
        </p:nvSpPr>
        <p:spPr>
          <a:xfrm>
            <a:off x="4736980" y="3532354"/>
            <a:ext cx="4151786"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Simple leaf</a:t>
            </a:r>
          </a:p>
          <a:p>
            <a:pPr marL="285750" indent="-285750">
              <a:buFont typeface="Arial" panose="020B0604020202020204" pitchFamily="34" charset="0"/>
              <a:buChar char="•"/>
            </a:pPr>
            <a:r>
              <a:rPr lang="en-US" sz="2800" dirty="0"/>
              <a:t>Crushed leaves are odorless</a:t>
            </a:r>
          </a:p>
          <a:p>
            <a:pPr marL="285750" indent="-285750">
              <a:buFont typeface="Arial" panose="020B0604020202020204" pitchFamily="34" charset="0"/>
              <a:buChar char="•"/>
            </a:pPr>
            <a:r>
              <a:rPr lang="en-US" sz="2800" dirty="0"/>
              <a:t>Drupes with four seeds</a:t>
            </a:r>
          </a:p>
          <a:p>
            <a:pPr marL="285750" indent="-285750">
              <a:buFont typeface="Arial" panose="020B0604020202020204" pitchFamily="34" charset="0"/>
              <a:buChar char="•"/>
            </a:pPr>
            <a:r>
              <a:rPr lang="en-US" sz="2800" dirty="0"/>
              <a:t>Fruit with a black dot on top (persistent stigma)</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198337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457200" y="1219200"/>
            <a:ext cx="3642745" cy="403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58247" y="1301338"/>
            <a:ext cx="4272266" cy="34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MULBERRY</a:t>
            </a:r>
          </a:p>
          <a:p>
            <a:pPr algn="ctr">
              <a:spcBef>
                <a:spcPts val="0"/>
              </a:spcBef>
            </a:pPr>
            <a:r>
              <a:rPr lang="en-US" sz="1400" b="1" dirty="0"/>
              <a:t>Morus alba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RED MULBERRY</a:t>
            </a:r>
          </a:p>
          <a:p>
            <a:pPr algn="ctr">
              <a:spcBef>
                <a:spcPts val="0"/>
              </a:spcBef>
            </a:pPr>
            <a:r>
              <a:rPr lang="en-US" sz="1400" b="1" dirty="0"/>
              <a:t>Morus rubra</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6200" y="4759400"/>
            <a:ext cx="2743200" cy="203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6566695" y="4876800"/>
            <a:ext cx="2528075" cy="189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1955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3532354"/>
            <a:ext cx="44958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Upper leaf surface glabrous</a:t>
            </a:r>
          </a:p>
          <a:p>
            <a:pPr marL="285750" indent="-285750">
              <a:buFont typeface="Arial" panose="020B0604020202020204" pitchFamily="34" charset="0"/>
              <a:buChar char="•"/>
            </a:pPr>
            <a:r>
              <a:rPr lang="en-US" sz="2800" dirty="0"/>
              <a:t>Lower leaf surface with hairs on veins or glabrous </a:t>
            </a:r>
          </a:p>
          <a:p>
            <a:pPr marL="285750" indent="-285750">
              <a:buFont typeface="Arial" panose="020B0604020202020204" pitchFamily="34" charset="0"/>
              <a:buChar char="•"/>
            </a:pPr>
            <a:r>
              <a:rPr lang="en-US" sz="2800" dirty="0">
                <a:solidFill>
                  <a:schemeClr val="tx1">
                    <a:lumMod val="85000"/>
                  </a:schemeClr>
                </a:solidFill>
              </a:rPr>
              <a:t>Leaf apices abruptly acuminate</a:t>
            </a:r>
          </a:p>
          <a:p>
            <a:pPr marL="285750" indent="-285750">
              <a:buFont typeface="Arial" panose="020B0604020202020204" pitchFamily="34" charset="0"/>
              <a:buChar char="•"/>
            </a:pPr>
            <a:r>
              <a:rPr lang="en-US" sz="2800" dirty="0"/>
              <a:t>Leaves usually dark green</a:t>
            </a:r>
          </a:p>
        </p:txBody>
      </p:sp>
      <p:sp>
        <p:nvSpPr>
          <p:cNvPr id="7" name="TextBox 6"/>
          <p:cNvSpPr txBox="1"/>
          <p:nvPr/>
        </p:nvSpPr>
        <p:spPr>
          <a:xfrm>
            <a:off x="4572000" y="3532354"/>
            <a:ext cx="4572000"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t>Upper leaf surface scabrous (with short hairs)</a:t>
            </a:r>
          </a:p>
          <a:p>
            <a:pPr marL="285750" indent="-285750">
              <a:buFont typeface="Arial" panose="020B0604020202020204" pitchFamily="34" charset="0"/>
              <a:buChar char="•"/>
            </a:pPr>
            <a:r>
              <a:rPr lang="en-US" sz="2800" dirty="0"/>
              <a:t>Lower leaf surface covered with soft hairs throughout</a:t>
            </a:r>
          </a:p>
          <a:p>
            <a:pPr marL="285750" indent="-285750">
              <a:buFont typeface="Arial" panose="020B0604020202020204" pitchFamily="34" charset="0"/>
              <a:buChar char="•"/>
            </a:pPr>
            <a:r>
              <a:rPr lang="en-US" sz="2800" dirty="0">
                <a:solidFill>
                  <a:schemeClr val="tx1">
                    <a:lumMod val="85000"/>
                  </a:schemeClr>
                </a:solidFill>
              </a:rPr>
              <a:t>Leaf apices conspicuously acuminate</a:t>
            </a:r>
          </a:p>
          <a:p>
            <a:pPr marL="285750" indent="-285750">
              <a:buFont typeface="Arial" panose="020B0604020202020204" pitchFamily="34" charset="0"/>
              <a:buChar char="•"/>
            </a:pPr>
            <a:r>
              <a:rPr lang="en-US" sz="2800" dirty="0"/>
              <a:t>Leaves usually mid-green</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MULBERRY</a:t>
            </a:r>
          </a:p>
          <a:p>
            <a:pPr algn="ctr">
              <a:spcBef>
                <a:spcPts val="0"/>
              </a:spcBef>
            </a:pPr>
            <a:r>
              <a:rPr lang="en-US" sz="1400" b="1" dirty="0"/>
              <a:t>Morus alba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RED MULBERRY</a:t>
            </a:r>
          </a:p>
          <a:p>
            <a:pPr algn="ctr">
              <a:spcBef>
                <a:spcPts val="0"/>
              </a:spcBef>
            </a:pPr>
            <a:r>
              <a:rPr lang="en-US" sz="1400" b="1" dirty="0"/>
              <a:t>Morus rubra</a:t>
            </a:r>
          </a:p>
        </p:txBody>
      </p:sp>
    </p:spTree>
    <p:extLst>
      <p:ext uri="{BB962C8B-B14F-4D97-AF65-F5344CB8AC3E}">
        <p14:creationId xmlns:p14="http://schemas.microsoft.com/office/powerpoint/2010/main" val="2270900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WHITE MULBERRY</a:t>
            </a:r>
          </a:p>
          <a:p>
            <a:pPr algn="ctr">
              <a:spcBef>
                <a:spcPts val="0"/>
              </a:spcBef>
            </a:pPr>
            <a:r>
              <a:rPr lang="en-US" sz="1400" b="1" dirty="0"/>
              <a:t>Morus alba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RED MULBERRY</a:t>
            </a:r>
          </a:p>
          <a:p>
            <a:pPr algn="ctr">
              <a:spcBef>
                <a:spcPts val="0"/>
              </a:spcBef>
            </a:pPr>
            <a:r>
              <a:rPr lang="en-US" sz="1400" b="1" dirty="0"/>
              <a:t>Morus rubra</a:t>
            </a:r>
          </a:p>
        </p:txBody>
      </p:sp>
      <p:pic>
        <p:nvPicPr>
          <p:cNvPr id="8194" name="Picture 2" descr="https://c1.staticflickr.com/3/2535/3917066690_9b5bcb36b8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4350820" cy="32631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carolinanature.com/trees/moru316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2339809"/>
            <a:ext cx="4379735" cy="251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6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tretch>
            <a:fillRect/>
          </a:stretch>
        </p:blipFill>
        <p:spPr bwMode="auto">
          <a:xfrm>
            <a:off x="806002" y="1219200"/>
            <a:ext cx="3266425" cy="435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SHOEBUTTON ARDISIA</a:t>
            </a:r>
          </a:p>
          <a:p>
            <a:pPr algn="ctr">
              <a:spcBef>
                <a:spcPts val="0"/>
              </a:spcBef>
            </a:pPr>
            <a:r>
              <a:rPr lang="en-US" sz="1400" b="1" dirty="0"/>
              <a:t>Ardisia elliptica </a:t>
            </a:r>
          </a:p>
        </p:txBody>
      </p:sp>
      <p:sp>
        <p:nvSpPr>
          <p:cNvPr id="8" name="Text Placeholder 4"/>
          <p:cNvSpPr txBox="1">
            <a:spLocks/>
          </p:cNvSpPr>
          <p:nvPr/>
        </p:nvSpPr>
        <p:spPr>
          <a:xfrm>
            <a:off x="4724400" y="32360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MARLBERRY</a:t>
            </a:r>
          </a:p>
          <a:p>
            <a:pPr algn="ctr">
              <a:spcBef>
                <a:spcPts val="0"/>
              </a:spcBef>
            </a:pPr>
            <a:r>
              <a:rPr lang="en-US" sz="1400" b="1" dirty="0"/>
              <a:t>Ardisia escallonioides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37931" b="7177"/>
          <a:stretch/>
        </p:blipFill>
        <p:spPr>
          <a:xfrm>
            <a:off x="2514600" y="4845824"/>
            <a:ext cx="1830652" cy="1828800"/>
          </a:xfrm>
          <a:prstGeom prst="rect">
            <a:avLst/>
          </a:prstGeom>
          <a:noFill/>
          <a:ln w="3175">
            <a:solidFill>
              <a:schemeClr val="bg1"/>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1219200"/>
            <a:ext cx="3745604" cy="4352392"/>
          </a:xfrm>
          <a:prstGeom prst="rect">
            <a:avLst/>
          </a:prstGeom>
        </p:spPr>
      </p:pic>
      <p:pic>
        <p:nvPicPr>
          <p:cNvPr id="12" name="Picture 2"/>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4680175" y="4845824"/>
            <a:ext cx="2438400" cy="1828800"/>
          </a:xfrm>
          <a:prstGeom prst="rect">
            <a:avLst/>
          </a:prstGeom>
          <a:noFill/>
          <a:ln w="63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8575" y="4845824"/>
            <a:ext cx="1940696" cy="1828800"/>
          </a:xfrm>
          <a:prstGeom prst="rect">
            <a:avLst/>
          </a:prstGeom>
          <a:ln w="6350">
            <a:solidFill>
              <a:schemeClr val="bg1"/>
            </a:solidFill>
          </a:ln>
        </p:spPr>
      </p:pic>
      <p:grpSp>
        <p:nvGrpSpPr>
          <p:cNvPr id="2" name="Group 1"/>
          <p:cNvGrpSpPr>
            <a:grpSpLocks noChangeAspect="1"/>
          </p:cNvGrpSpPr>
          <p:nvPr/>
        </p:nvGrpSpPr>
        <p:grpSpPr>
          <a:xfrm>
            <a:off x="230499" y="4853468"/>
            <a:ext cx="878182" cy="1828800"/>
            <a:chOff x="7489372" y="0"/>
            <a:chExt cx="2377440" cy="4950980"/>
          </a:xfrm>
        </p:grpSpPr>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23370" t="5239" r="25039" b="35952"/>
            <a:stretch/>
          </p:blipFill>
          <p:spPr>
            <a:xfrm>
              <a:off x="7489372" y="0"/>
              <a:ext cx="2377440" cy="4077971"/>
            </a:xfrm>
            <a:prstGeom prst="rect">
              <a:avLst/>
            </a:prstGeom>
            <a:ln w="6350">
              <a:solidFill>
                <a:schemeClr val="bg1"/>
              </a:solidFill>
            </a:ln>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t="87381" r="48289"/>
            <a:stretch/>
          </p:blipFill>
          <p:spPr>
            <a:xfrm>
              <a:off x="7489372" y="4077971"/>
              <a:ext cx="2377440" cy="873009"/>
            </a:xfrm>
            <a:prstGeom prst="rect">
              <a:avLst/>
            </a:prstGeom>
            <a:ln w="6350">
              <a:solidFill>
                <a:schemeClr val="bg1"/>
              </a:solidFill>
            </a:ln>
          </p:spPr>
        </p:pic>
      </p:grpSp>
    </p:spTree>
    <p:extLst>
      <p:ext uri="{BB962C8B-B14F-4D97-AF65-F5344CB8AC3E}">
        <p14:creationId xmlns:p14="http://schemas.microsoft.com/office/powerpoint/2010/main" val="1266653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78129" y="1529755"/>
            <a:ext cx="4457948" cy="3347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4797425" y="1600200"/>
            <a:ext cx="404177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PAPER MULBERRY</a:t>
            </a:r>
          </a:p>
          <a:p>
            <a:pPr algn="ctr">
              <a:spcBef>
                <a:spcPts val="0"/>
              </a:spcBef>
            </a:pPr>
            <a:r>
              <a:rPr lang="en-US" sz="1400" b="1" dirty="0"/>
              <a:t>Broussonetia papyrifera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RED MULBERRY</a:t>
            </a:r>
          </a:p>
          <a:p>
            <a:pPr algn="ctr">
              <a:spcBef>
                <a:spcPts val="0"/>
              </a:spcBef>
            </a:pPr>
            <a:r>
              <a:rPr lang="en-US" sz="1400" b="1" dirty="0"/>
              <a:t>Morus rubra</a:t>
            </a:r>
          </a:p>
        </p:txBody>
      </p: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566695" y="4876800"/>
            <a:ext cx="2528075" cy="1895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1000" y="4896853"/>
            <a:ext cx="2362200" cy="1774710"/>
          </a:xfrm>
          <a:prstGeom prst="rect">
            <a:avLst/>
          </a:prstGeom>
        </p:spPr>
      </p:pic>
      <p:pic>
        <p:nvPicPr>
          <p:cNvPr id="2054" name="Picture 6" descr="image of Broussonetia papyrifera, image of Broussonetia papyrifera"/>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38262" y="4896853"/>
            <a:ext cx="1916686" cy="177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396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305694"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6568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PAPER MULBERRY</a:t>
            </a:r>
          </a:p>
          <a:p>
            <a:pPr algn="ctr">
              <a:spcBef>
                <a:spcPts val="0"/>
              </a:spcBef>
            </a:pPr>
            <a:r>
              <a:rPr lang="en-US" sz="1400" b="1" dirty="0"/>
              <a:t>Broussonetia papyrifera</a:t>
            </a:r>
          </a:p>
        </p:txBody>
      </p:sp>
      <p:sp>
        <p:nvSpPr>
          <p:cNvPr id="7"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RED MULBERRY</a:t>
            </a:r>
          </a:p>
          <a:p>
            <a:pPr algn="ctr">
              <a:spcBef>
                <a:spcPts val="0"/>
              </a:spcBef>
            </a:pPr>
            <a:r>
              <a:rPr lang="en-US" sz="1400" b="1" dirty="0"/>
              <a:t>Morus rubra</a:t>
            </a:r>
          </a:p>
        </p:txBody>
      </p:sp>
      <p:sp>
        <p:nvSpPr>
          <p:cNvPr id="10" name="TextBox 9"/>
          <p:cNvSpPr txBox="1"/>
          <p:nvPr/>
        </p:nvSpPr>
        <p:spPr>
          <a:xfrm>
            <a:off x="152400" y="3532354"/>
            <a:ext cx="4239394"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Clonal, thicket forming</a:t>
            </a:r>
          </a:p>
          <a:p>
            <a:pPr marL="285750" indent="-285750">
              <a:buFont typeface="Arial" panose="020B0604020202020204" pitchFamily="34" charset="0"/>
              <a:buChar char="•"/>
            </a:pPr>
            <a:r>
              <a:rPr lang="en-US" sz="2800" dirty="0"/>
              <a:t>Small twigs pubescent</a:t>
            </a:r>
          </a:p>
          <a:p>
            <a:pPr marL="285750" indent="-285750">
              <a:buFont typeface="Arial" panose="020B0604020202020204" pitchFamily="34" charset="0"/>
              <a:buChar char="•"/>
            </a:pPr>
            <a:r>
              <a:rPr lang="en-US" sz="2800" dirty="0"/>
              <a:t>Petioles often longer, up to the length of the leaf</a:t>
            </a:r>
          </a:p>
          <a:p>
            <a:pPr marL="285750" indent="-285750">
              <a:buFont typeface="Arial" panose="020B0604020202020204" pitchFamily="34" charset="0"/>
              <a:buChar char="•"/>
            </a:pPr>
            <a:r>
              <a:rPr lang="en-US" sz="2800" dirty="0"/>
              <a:t>Leaves usually dull green</a:t>
            </a:r>
          </a:p>
          <a:p>
            <a:pPr marL="285750" indent="-285750">
              <a:buFont typeface="Arial" panose="020B0604020202020204" pitchFamily="34" charset="0"/>
              <a:buChar char="•"/>
            </a:pPr>
            <a:endParaRPr lang="en-US" sz="2800" dirty="0"/>
          </a:p>
        </p:txBody>
      </p:sp>
      <p:sp>
        <p:nvSpPr>
          <p:cNvPr id="11" name="TextBox 10"/>
          <p:cNvSpPr txBox="1"/>
          <p:nvPr/>
        </p:nvSpPr>
        <p:spPr>
          <a:xfrm>
            <a:off x="4546480" y="3532354"/>
            <a:ext cx="44958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Solitary</a:t>
            </a:r>
          </a:p>
          <a:p>
            <a:pPr marL="285750" indent="-285750">
              <a:buFont typeface="Arial" panose="020B0604020202020204" pitchFamily="34" charset="0"/>
              <a:buChar char="•"/>
            </a:pPr>
            <a:r>
              <a:rPr lang="en-US" sz="2800" dirty="0"/>
              <a:t>Small twigs glabrous, or with only a few hairs</a:t>
            </a:r>
          </a:p>
          <a:p>
            <a:pPr marL="285750" indent="-285750">
              <a:buFont typeface="Arial" panose="020B0604020202020204" pitchFamily="34" charset="0"/>
              <a:buChar char="•"/>
            </a:pPr>
            <a:r>
              <a:rPr lang="en-US" sz="2800" dirty="0"/>
              <a:t>Petioles 2 to 2.5 cm long</a:t>
            </a:r>
          </a:p>
          <a:p>
            <a:pPr marL="285750" indent="-285750">
              <a:buFont typeface="Arial" panose="020B0604020202020204" pitchFamily="34" charset="0"/>
              <a:buChar char="•"/>
            </a:pPr>
            <a:r>
              <a:rPr lang="en-US" sz="2800" dirty="0"/>
              <a:t>Leaves usually mid-green</a:t>
            </a:r>
          </a:p>
        </p:txBody>
      </p:sp>
    </p:spTree>
    <p:extLst>
      <p:ext uri="{BB962C8B-B14F-4D97-AF65-F5344CB8AC3E}">
        <p14:creationId xmlns:p14="http://schemas.microsoft.com/office/powerpoint/2010/main" val="10965280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SISAL HEMP</a:t>
            </a:r>
          </a:p>
          <a:p>
            <a:pPr algn="ctr">
              <a:spcBef>
                <a:spcPts val="0"/>
              </a:spcBef>
            </a:pPr>
            <a:r>
              <a:rPr lang="en-US" sz="1400" b="1" dirty="0"/>
              <a:t>Agave sisalana</a:t>
            </a:r>
          </a:p>
        </p:txBody>
      </p:sp>
      <p:sp>
        <p:nvSpPr>
          <p:cNvPr id="8"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FALSE SISAL</a:t>
            </a:r>
          </a:p>
          <a:p>
            <a:pPr algn="ctr">
              <a:spcBef>
                <a:spcPts val="0"/>
              </a:spcBef>
            </a:pPr>
            <a:r>
              <a:rPr lang="en-US" sz="1400" b="1" dirty="0"/>
              <a:t>Agave decipiens</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175518" y="1219200"/>
            <a:ext cx="2977882" cy="4158892"/>
          </a:xfr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1524000"/>
            <a:ext cx="4356930" cy="2895600"/>
          </a:xfrm>
          <a:prstGeom prst="rect">
            <a:avLst/>
          </a:prstGeom>
        </p:spPr>
      </p:pic>
      <p:pic>
        <p:nvPicPr>
          <p:cNvPr id="7" name="Picture 6"/>
          <p:cNvPicPr>
            <a:picLocks noChangeAspect="1"/>
          </p:cNvPicPr>
          <p:nvPr/>
        </p:nvPicPr>
        <p:blipFill>
          <a:blip r:embed="rId5"/>
          <a:stretch>
            <a:fillRect/>
          </a:stretch>
        </p:blipFill>
        <p:spPr>
          <a:xfrm>
            <a:off x="2522373" y="4611941"/>
            <a:ext cx="2391768" cy="1590526"/>
          </a:xfrm>
          <a:prstGeom prst="rect">
            <a:avLst/>
          </a:prstGeom>
        </p:spPr>
      </p:pic>
      <p:pic>
        <p:nvPicPr>
          <p:cNvPr id="3078" name="Picture 6" descr="http://www.regionalconservation.org/images/PlantImages/Agavdeci_KW_1.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6200000">
            <a:off x="6019680" y="3808770"/>
            <a:ext cx="2124075" cy="35401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0474" y="4648200"/>
            <a:ext cx="2277012" cy="1518008"/>
          </a:xfrm>
          <a:prstGeom prst="rect">
            <a:avLst/>
          </a:prstGeom>
        </p:spPr>
      </p:pic>
    </p:spTree>
    <p:extLst>
      <p:ext uri="{BB962C8B-B14F-4D97-AF65-F5344CB8AC3E}">
        <p14:creationId xmlns:p14="http://schemas.microsoft.com/office/powerpoint/2010/main" val="4801000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1236561" y="1371600"/>
            <a:ext cx="20574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5906994"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1148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entire</a:t>
            </a:r>
          </a:p>
          <a:p>
            <a:pPr marL="285750" indent="-285750">
              <a:buFont typeface="Arial" panose="020B0604020202020204" pitchFamily="34" charset="0"/>
              <a:buChar char="•"/>
            </a:pPr>
            <a:r>
              <a:rPr lang="en-US" sz="2800" dirty="0"/>
              <a:t>Leaves larger </a:t>
            </a:r>
          </a:p>
          <a:p>
            <a:pPr marL="742950" lvl="1" indent="-285750">
              <a:buFont typeface="Arial" panose="020B0604020202020204" pitchFamily="34" charset="0"/>
              <a:buChar char="•"/>
            </a:pPr>
            <a:r>
              <a:rPr lang="en-US" sz="2800" dirty="0"/>
              <a:t>90-130 cm long</a:t>
            </a:r>
          </a:p>
          <a:p>
            <a:pPr marL="742950" lvl="1" indent="-285750">
              <a:buFont typeface="Arial" panose="020B0604020202020204" pitchFamily="34" charset="0"/>
              <a:buChar char="•"/>
            </a:pPr>
            <a:r>
              <a:rPr lang="en-US" sz="2800" dirty="0"/>
              <a:t>9-12 cm wide</a:t>
            </a:r>
          </a:p>
          <a:p>
            <a:pPr marL="285750" indent="-285750">
              <a:buFont typeface="Arial" panose="020B0604020202020204" pitchFamily="34" charset="0"/>
              <a:buChar char="•"/>
            </a:pPr>
            <a:r>
              <a:rPr lang="en-US" sz="2800" dirty="0"/>
              <a:t>Upper leaf surface flat</a:t>
            </a:r>
          </a:p>
        </p:txBody>
      </p:sp>
      <p:sp>
        <p:nvSpPr>
          <p:cNvPr id="7" name="TextBox 6"/>
          <p:cNvSpPr txBox="1"/>
          <p:nvPr/>
        </p:nvSpPr>
        <p:spPr>
          <a:xfrm>
            <a:off x="4572000" y="3532354"/>
            <a:ext cx="457200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Leaves w/ recurved teeth</a:t>
            </a:r>
          </a:p>
          <a:p>
            <a:pPr marL="285750" indent="-285750">
              <a:buFont typeface="Arial" panose="020B0604020202020204" pitchFamily="34" charset="0"/>
              <a:buChar char="•"/>
            </a:pPr>
            <a:r>
              <a:rPr lang="en-US" sz="2800" dirty="0"/>
              <a:t>Leaves smaller</a:t>
            </a:r>
          </a:p>
          <a:p>
            <a:pPr marL="742950" lvl="1" indent="-285750">
              <a:buFont typeface="Arial" panose="020B0604020202020204" pitchFamily="34" charset="0"/>
              <a:buChar char="•"/>
            </a:pPr>
            <a:r>
              <a:rPr lang="en-US" sz="2800" dirty="0"/>
              <a:t>70-100 cm long</a:t>
            </a:r>
          </a:p>
          <a:p>
            <a:pPr marL="742950" lvl="1" indent="-285750">
              <a:buFont typeface="Arial" panose="020B0604020202020204" pitchFamily="34" charset="0"/>
              <a:buChar char="•"/>
            </a:pPr>
            <a:r>
              <a:rPr lang="en-US" sz="2800" dirty="0"/>
              <a:t>7-10 cm wide</a:t>
            </a:r>
          </a:p>
          <a:p>
            <a:pPr marL="285750" indent="-285750">
              <a:buFont typeface="Arial" panose="020B0604020202020204" pitchFamily="34" charset="0"/>
              <a:buChar char="•"/>
            </a:pPr>
            <a:r>
              <a:rPr lang="en-US" sz="2800" dirty="0"/>
              <a:t>Upper leaf surface concave</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SISAL HEMP</a:t>
            </a:r>
          </a:p>
          <a:p>
            <a:pPr algn="ctr">
              <a:spcBef>
                <a:spcPts val="0"/>
              </a:spcBef>
            </a:pPr>
            <a:r>
              <a:rPr lang="en-US" sz="1400" b="1" dirty="0"/>
              <a:t>Agave sisalana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FALSE SISAL</a:t>
            </a:r>
          </a:p>
          <a:p>
            <a:pPr algn="ctr">
              <a:spcBef>
                <a:spcPts val="0"/>
              </a:spcBef>
            </a:pPr>
            <a:r>
              <a:rPr lang="en-US" sz="1400" b="1" dirty="0"/>
              <a:t>Agave decipiens</a:t>
            </a:r>
          </a:p>
        </p:txBody>
      </p:sp>
    </p:spTree>
    <p:extLst>
      <p:ext uri="{BB962C8B-B14F-4D97-AF65-F5344CB8AC3E}">
        <p14:creationId xmlns:p14="http://schemas.microsoft.com/office/powerpoint/2010/main" val="4066168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514601"/>
            <a:ext cx="2590800" cy="685800"/>
          </a:xfrm>
        </p:spPr>
        <p:txBody>
          <a:bodyPr>
            <a:noAutofit/>
          </a:bodyPr>
          <a:lstStyle/>
          <a:p>
            <a:r>
              <a:rPr lang="en-US" sz="4800" dirty="0"/>
              <a:t>FERNS</a:t>
            </a:r>
          </a:p>
        </p:txBody>
      </p:sp>
      <p:sp>
        <p:nvSpPr>
          <p:cNvPr id="3" name="Rectangle 2">
            <a:extLst>
              <a:ext uri="{FF2B5EF4-FFF2-40B4-BE49-F238E27FC236}">
                <a16:creationId xmlns:a16="http://schemas.microsoft.com/office/drawing/2014/main" id="{76ECE9CA-208F-4DB6-B249-060544BBADDD}"/>
              </a:ext>
            </a:extLst>
          </p:cNvPr>
          <p:cNvSpPr/>
          <p:nvPr/>
        </p:nvSpPr>
        <p:spPr>
          <a:xfrm>
            <a:off x="1143000" y="3962400"/>
            <a:ext cx="7162800" cy="1200329"/>
          </a:xfrm>
          <a:prstGeom prst="rect">
            <a:avLst/>
          </a:prstGeom>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Ferns are a primitive plant group that do not produce flowers or fruits.  </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The leaves of ferns are often called </a:t>
            </a:r>
            <a:r>
              <a:rPr lang="en-US" b="1" dirty="0">
                <a:latin typeface="Times New Roman" panose="02020603050405020304" pitchFamily="18" charset="0"/>
                <a:ea typeface="Times New Roman" panose="02020603050405020304" pitchFamily="18" charset="0"/>
              </a:rPr>
              <a:t>fronds</a:t>
            </a: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Leaflets are called </a:t>
            </a:r>
            <a:r>
              <a:rPr lang="en-US" b="1" dirty="0">
                <a:latin typeface="Times New Roman" panose="02020603050405020304" pitchFamily="18" charset="0"/>
                <a:ea typeface="Times New Roman" panose="02020603050405020304" pitchFamily="18" charset="0"/>
              </a:rPr>
              <a:t>pinnae</a:t>
            </a:r>
            <a:r>
              <a:rPr lang="en-US" dirty="0">
                <a:latin typeface="Times New Roman" panose="02020603050405020304" pitchFamily="18" charset="0"/>
                <a:ea typeface="Times New Roman" panose="02020603050405020304" pitchFamily="18" charset="0"/>
              </a:rPr>
              <a:t> (1</a:t>
            </a:r>
            <a:r>
              <a:rPr lang="en-US" baseline="30000" dirty="0">
                <a:latin typeface="Times New Roman" panose="02020603050405020304" pitchFamily="18" charset="0"/>
                <a:ea typeface="Times New Roman" panose="02020603050405020304" pitchFamily="18" charset="0"/>
              </a:rPr>
              <a:t>st</a:t>
            </a:r>
            <a:r>
              <a:rPr lang="en-US" dirty="0">
                <a:latin typeface="Times New Roman" panose="02020603050405020304" pitchFamily="18" charset="0"/>
                <a:ea typeface="Times New Roman" panose="02020603050405020304" pitchFamily="18" charset="0"/>
              </a:rPr>
              <a:t> order segments) or </a:t>
            </a:r>
            <a:r>
              <a:rPr lang="en-US" b="1" dirty="0">
                <a:latin typeface="Times New Roman" panose="02020603050405020304" pitchFamily="18" charset="0"/>
                <a:ea typeface="Times New Roman" panose="02020603050405020304" pitchFamily="18" charset="0"/>
              </a:rPr>
              <a:t>pinnules</a:t>
            </a:r>
            <a:r>
              <a:rPr lang="en-US" dirty="0">
                <a:latin typeface="Times New Roman" panose="02020603050405020304" pitchFamily="18" charset="0"/>
                <a:ea typeface="Times New Roman" panose="02020603050405020304" pitchFamily="18" charset="0"/>
              </a:rPr>
              <a:t> (2</a:t>
            </a:r>
            <a:r>
              <a:rPr lang="en-US" baseline="30000" dirty="0">
                <a:latin typeface="Times New Roman" panose="02020603050405020304" pitchFamily="18" charset="0"/>
                <a:ea typeface="Times New Roman" panose="02020603050405020304" pitchFamily="18" charset="0"/>
              </a:rPr>
              <a:t>nd</a:t>
            </a:r>
            <a:r>
              <a:rPr lang="en-US" dirty="0">
                <a:latin typeface="Times New Roman" panose="02020603050405020304" pitchFamily="18" charset="0"/>
                <a:ea typeface="Times New Roman" panose="02020603050405020304" pitchFamily="18" charset="0"/>
              </a:rPr>
              <a:t> order or greater segments)</a:t>
            </a:r>
            <a:endParaRPr lang="en-US" dirty="0"/>
          </a:p>
        </p:txBody>
      </p:sp>
    </p:spTree>
    <p:extLst>
      <p:ext uri="{BB962C8B-B14F-4D97-AF65-F5344CB8AC3E}">
        <p14:creationId xmlns:p14="http://schemas.microsoft.com/office/powerpoint/2010/main" val="23886775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en-US" dirty="0"/>
          </a:p>
        </p:txBody>
      </p:sp>
      <p:sp>
        <p:nvSpPr>
          <p:cNvPr id="3" name="Title 2"/>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7CED3CF0-7BFF-4717-BE83-83CD0D8EE4B6}"/>
              </a:ext>
            </a:extLst>
          </p:cNvPr>
          <p:cNvGrpSpPr/>
          <p:nvPr/>
        </p:nvGrpSpPr>
        <p:grpSpPr>
          <a:xfrm>
            <a:off x="0" y="0"/>
            <a:ext cx="6737019" cy="3333750"/>
            <a:chOff x="0" y="0"/>
            <a:chExt cx="6737019" cy="3333750"/>
          </a:xfrm>
        </p:grpSpPr>
        <p:pic>
          <p:nvPicPr>
            <p:cNvPr id="15362" name="Picture 2" descr="http://analogicalplanet.com/Images/ImagesFerns/GymnocarpiumDryopterisSori.18.Lo.1128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00625" cy="3333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05795" y="137923"/>
              <a:ext cx="2831224" cy="369332"/>
            </a:xfrm>
            <a:prstGeom prst="rect">
              <a:avLst/>
            </a:prstGeom>
            <a:noFill/>
          </p:spPr>
          <p:txBody>
            <a:bodyPr wrap="none" rtlCol="0">
              <a:spAutoFit/>
            </a:bodyPr>
            <a:lstStyle/>
            <a:p>
              <a:r>
                <a:rPr lang="en-US" dirty="0"/>
                <a:t>Sporangium (pl. sporangia)</a:t>
              </a:r>
            </a:p>
          </p:txBody>
        </p:sp>
        <p:cxnSp>
          <p:nvCxnSpPr>
            <p:cNvPr id="5" name="Straight Arrow Connector 4"/>
            <p:cNvCxnSpPr/>
            <p:nvPr/>
          </p:nvCxnSpPr>
          <p:spPr>
            <a:xfrm flipV="1">
              <a:off x="3143196" y="430900"/>
              <a:ext cx="819204" cy="178700"/>
            </a:xfrm>
            <a:prstGeom prst="straightConnector1">
              <a:avLst/>
            </a:prstGeom>
            <a:ln w="25400">
              <a:solidFill>
                <a:schemeClr val="tx1"/>
              </a:solidFill>
              <a:headEnd type="stealth" w="lg" len="med"/>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8D26634-F0F4-4A86-98C1-BE4208F431E9}"/>
              </a:ext>
            </a:extLst>
          </p:cNvPr>
          <p:cNvGrpSpPr/>
          <p:nvPr/>
        </p:nvGrpSpPr>
        <p:grpSpPr>
          <a:xfrm>
            <a:off x="1" y="2878096"/>
            <a:ext cx="7680656" cy="3960853"/>
            <a:chOff x="1" y="2878096"/>
            <a:chExt cx="7680656" cy="3960853"/>
          </a:xfrm>
        </p:grpSpPr>
        <p:pic>
          <p:nvPicPr>
            <p:cNvPr id="15366" name="Picture 6" descr="http://wnmu.edu/academic/nspages/gilaflora/a_filix_femina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878096"/>
              <a:ext cx="5943600" cy="39608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598309" y="5911334"/>
              <a:ext cx="1082348" cy="369332"/>
            </a:xfrm>
            <a:prstGeom prst="rect">
              <a:avLst/>
            </a:prstGeom>
            <a:noFill/>
          </p:spPr>
          <p:txBody>
            <a:bodyPr wrap="none" rtlCol="0">
              <a:spAutoFit/>
            </a:bodyPr>
            <a:lstStyle/>
            <a:p>
              <a:r>
                <a:rPr lang="en-US" dirty="0" err="1"/>
                <a:t>Indusium</a:t>
              </a:r>
              <a:endParaRPr lang="en-US" dirty="0"/>
            </a:p>
          </p:txBody>
        </p:sp>
        <p:cxnSp>
          <p:nvCxnSpPr>
            <p:cNvPr id="13" name="Straight Arrow Connector 12"/>
            <p:cNvCxnSpPr>
              <a:endCxn id="8" idx="1"/>
            </p:cNvCxnSpPr>
            <p:nvPr/>
          </p:nvCxnSpPr>
          <p:spPr>
            <a:xfrm>
              <a:off x="2971801" y="4898767"/>
              <a:ext cx="3626508" cy="1197233"/>
            </a:xfrm>
            <a:prstGeom prst="straightConnector1">
              <a:avLst/>
            </a:prstGeom>
            <a:ln w="25400">
              <a:solidFill>
                <a:schemeClr val="tx1"/>
              </a:solidFill>
              <a:headEnd type="stealth" w="lg" len="med"/>
              <a:tailEnd type="non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225601CE-705A-4F14-B959-269D58C44FE6}"/>
              </a:ext>
            </a:extLst>
          </p:cNvPr>
          <p:cNvGrpSpPr/>
          <p:nvPr/>
        </p:nvGrpSpPr>
        <p:grpSpPr>
          <a:xfrm>
            <a:off x="3962400" y="1104900"/>
            <a:ext cx="5181600" cy="3886200"/>
            <a:chOff x="3962400" y="1104900"/>
            <a:chExt cx="5181600" cy="3886200"/>
          </a:xfrm>
        </p:grpSpPr>
        <p:pic>
          <p:nvPicPr>
            <p:cNvPr id="15364" name="Picture 4" descr="https://classconnection.s3.amazonaws.com/442/flashcards/1493442/jpg/fern13355543357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104900"/>
              <a:ext cx="5181600" cy="38862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flipV="1">
              <a:off x="6137229" y="1171719"/>
              <a:ext cx="727098" cy="1292309"/>
            </a:xfrm>
            <a:prstGeom prst="straightConnector1">
              <a:avLst/>
            </a:prstGeom>
            <a:ln w="22225" cmpd="sng">
              <a:solidFill>
                <a:schemeClr val="tx1"/>
              </a:solidFill>
              <a:headEnd type="stealth" w="lg" len="med"/>
              <a:tailEnd type="non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3AA90138-148C-4578-B314-881C35DA840C}"/>
              </a:ext>
            </a:extLst>
          </p:cNvPr>
          <p:cNvGrpSpPr/>
          <p:nvPr/>
        </p:nvGrpSpPr>
        <p:grpSpPr>
          <a:xfrm>
            <a:off x="3115583" y="49226"/>
            <a:ext cx="5079757" cy="2414802"/>
            <a:chOff x="3115583" y="49226"/>
            <a:chExt cx="5079757" cy="2414802"/>
          </a:xfrm>
        </p:grpSpPr>
        <p:sp>
          <p:nvSpPr>
            <p:cNvPr id="9" name="TextBox 8"/>
            <p:cNvSpPr txBox="1"/>
            <p:nvPr/>
          </p:nvSpPr>
          <p:spPr>
            <a:xfrm>
              <a:off x="6604840" y="756710"/>
              <a:ext cx="1590500" cy="369332"/>
            </a:xfrm>
            <a:prstGeom prst="rect">
              <a:avLst/>
            </a:prstGeom>
            <a:noFill/>
          </p:spPr>
          <p:txBody>
            <a:bodyPr wrap="none" rtlCol="0">
              <a:spAutoFit/>
            </a:bodyPr>
            <a:lstStyle/>
            <a:p>
              <a:r>
                <a:rPr lang="en-US" dirty="0"/>
                <a:t>Sorus (pl. sori)</a:t>
              </a:r>
            </a:p>
          </p:txBody>
        </p:sp>
        <p:cxnSp>
          <p:nvCxnSpPr>
            <p:cNvPr id="19" name="Straight Arrow Connector 18"/>
            <p:cNvCxnSpPr>
              <a:endCxn id="9" idx="1"/>
            </p:cNvCxnSpPr>
            <p:nvPr/>
          </p:nvCxnSpPr>
          <p:spPr>
            <a:xfrm flipV="1">
              <a:off x="3456432" y="941376"/>
              <a:ext cx="3148408" cy="265869"/>
            </a:xfrm>
            <a:prstGeom prst="straightConnector1">
              <a:avLst/>
            </a:prstGeom>
            <a:ln w="25400">
              <a:solidFill>
                <a:schemeClr val="tx1"/>
              </a:solidFill>
              <a:headEnd type="stealth" w="lg" len="med"/>
              <a:tailEnd type="none"/>
            </a:ln>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a:off x="3115583" y="49226"/>
              <a:ext cx="256031" cy="241480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46563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lantsystematics.org/users/robbin/5_8_09/upload324/Nephrolepis_cordifolia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0" y="4575810"/>
            <a:ext cx="3048000" cy="228219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bwMode="auto">
          <a:xfrm>
            <a:off x="63569" y="1295400"/>
            <a:ext cx="46736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Grp="1" noChangeAspect="1" noChangeArrowheads="1"/>
          </p:cNvPicPr>
          <p:nvPr>
            <p:ph sz="quarter" idx="4"/>
          </p:nvPr>
        </p:nvPicPr>
        <p:blipFill>
          <a:blip r:embed="rId5">
            <a:extLst>
              <a:ext uri="{28A0092B-C50C-407E-A947-70E740481C1C}">
                <a14:useLocalDpi xmlns:a14="http://schemas.microsoft.com/office/drawing/2010/main"/>
              </a:ext>
            </a:extLst>
          </a:blip>
          <a:stretch>
            <a:fillRect/>
          </a:stretch>
        </p:blipFill>
        <p:spPr bwMode="auto">
          <a:xfrm>
            <a:off x="5181600" y="1258167"/>
            <a:ext cx="3200399" cy="4807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SWORD FERN</a:t>
            </a:r>
          </a:p>
          <a:p>
            <a:pPr algn="ctr">
              <a:spcBef>
                <a:spcPts val="0"/>
              </a:spcBef>
            </a:pPr>
            <a:r>
              <a:rPr lang="en-US" sz="1400" b="1" dirty="0"/>
              <a:t>Nephrolepis cordifolia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WILD BOSTON FERN</a:t>
            </a:r>
          </a:p>
          <a:p>
            <a:pPr algn="ctr">
              <a:spcBef>
                <a:spcPts val="0"/>
              </a:spcBef>
            </a:pPr>
            <a:r>
              <a:rPr lang="en-US" sz="1400" b="1" dirty="0"/>
              <a:t>Nephrolepis exaltata</a:t>
            </a:r>
          </a:p>
        </p:txBody>
      </p:sp>
    </p:spTree>
    <p:extLst>
      <p:ext uri="{BB962C8B-B14F-4D97-AF65-F5344CB8AC3E}">
        <p14:creationId xmlns:p14="http://schemas.microsoft.com/office/powerpoint/2010/main" val="469807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218806"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Roots with tubers</a:t>
            </a:r>
          </a:p>
          <a:p>
            <a:pPr marL="457200" lvl="0" indent="-457200">
              <a:buFont typeface="Arial" panose="020B0604020202020204" pitchFamily="34" charset="0"/>
              <a:buChar char="•"/>
            </a:pPr>
            <a:r>
              <a:rPr lang="en-US" sz="2800" dirty="0"/>
              <a:t>Scales on rachis two colors</a:t>
            </a:r>
          </a:p>
          <a:p>
            <a:pPr marL="457200" lvl="0" indent="-457200">
              <a:buFont typeface="Arial" panose="020B0604020202020204" pitchFamily="34" charset="0"/>
              <a:buChar char="•"/>
            </a:pPr>
            <a:r>
              <a:rPr lang="en-US" sz="2800" dirty="0"/>
              <a:t>Pinnae (leaflets) blunt-tipped</a:t>
            </a:r>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151786"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Roots lacking tubers</a:t>
            </a:r>
          </a:p>
          <a:p>
            <a:pPr marL="457200" lvl="0" indent="-457200">
              <a:buFont typeface="Arial" panose="020B0604020202020204" pitchFamily="34" charset="0"/>
              <a:buChar char="•"/>
            </a:pPr>
            <a:r>
              <a:rPr lang="en-US" sz="2800" dirty="0"/>
              <a:t>Scales on rachis one color</a:t>
            </a:r>
          </a:p>
          <a:p>
            <a:pPr marL="457200" lvl="0" indent="-457200">
              <a:buFont typeface="Arial" panose="020B0604020202020204" pitchFamily="34" charset="0"/>
              <a:buChar char="•"/>
            </a:pPr>
            <a:r>
              <a:rPr lang="en-US" sz="2800" dirty="0"/>
              <a:t>Pinnae more pointed at apex</a:t>
            </a:r>
          </a:p>
          <a:p>
            <a:pPr marL="285750" indent="-285750">
              <a:buFont typeface="Arial" panose="020B0604020202020204" pitchFamily="34" charset="0"/>
              <a:buChar char="•"/>
            </a:pPr>
            <a:endParaRPr lang="en-US" sz="2800" dirty="0"/>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SWORD FERN</a:t>
            </a:r>
          </a:p>
          <a:p>
            <a:pPr algn="ctr">
              <a:spcBef>
                <a:spcPts val="0"/>
              </a:spcBef>
            </a:pPr>
            <a:r>
              <a:rPr lang="en-US" sz="1400" b="1" dirty="0"/>
              <a:t>Nephrolepis cordifolia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WILD BOSTON FERN</a:t>
            </a:r>
          </a:p>
          <a:p>
            <a:pPr algn="ctr">
              <a:spcBef>
                <a:spcPts val="0"/>
              </a:spcBef>
            </a:pPr>
            <a:r>
              <a:rPr lang="en-US" sz="1400" b="1" dirty="0"/>
              <a:t>Nephrolepis exaltata</a:t>
            </a:r>
          </a:p>
        </p:txBody>
      </p:sp>
    </p:spTree>
    <p:extLst>
      <p:ext uri="{BB962C8B-B14F-4D97-AF65-F5344CB8AC3E}">
        <p14:creationId xmlns:p14="http://schemas.microsoft.com/office/powerpoint/2010/main" val="8508553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a:ext>
            </a:extLst>
          </a:blip>
          <a:srcRect/>
          <a:stretch/>
        </p:blipFill>
        <p:spPr bwMode="auto">
          <a:xfrm>
            <a:off x="232749" y="1292507"/>
            <a:ext cx="4203289" cy="3428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736980" y="1600200"/>
            <a:ext cx="41656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SWORD FERN</a:t>
            </a:r>
          </a:p>
          <a:p>
            <a:pPr algn="ctr">
              <a:spcBef>
                <a:spcPts val="0"/>
              </a:spcBef>
            </a:pPr>
            <a:r>
              <a:rPr lang="en-US" sz="1400" b="1" dirty="0"/>
              <a:t>Nephrolepis cordifolia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WILD BOSTON FERN</a:t>
            </a:r>
          </a:p>
          <a:p>
            <a:pPr algn="ctr">
              <a:spcBef>
                <a:spcPts val="0"/>
              </a:spcBef>
            </a:pPr>
            <a:r>
              <a:rPr lang="en-US" sz="1400" b="1" dirty="0"/>
              <a:t>Nephrolepis exaltata</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2749" y="5175771"/>
            <a:ext cx="4343400" cy="1402644"/>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87779" y="5042269"/>
            <a:ext cx="4114801" cy="1669648"/>
          </a:xfrm>
          <a:prstGeom prst="rect">
            <a:avLst/>
          </a:prstGeom>
        </p:spPr>
      </p:pic>
    </p:spTree>
    <p:extLst>
      <p:ext uri="{BB962C8B-B14F-4D97-AF65-F5344CB8AC3E}">
        <p14:creationId xmlns:p14="http://schemas.microsoft.com/office/powerpoint/2010/main" val="583408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228600" y="1600200"/>
            <a:ext cx="426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2"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48201" y="1600201"/>
            <a:ext cx="4220824"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SWORD FERN</a:t>
            </a:r>
          </a:p>
          <a:p>
            <a:pPr algn="ctr">
              <a:spcBef>
                <a:spcPts val="0"/>
              </a:spcBef>
            </a:pPr>
            <a:r>
              <a:rPr lang="en-US" sz="1400" b="1" dirty="0"/>
              <a:t>Nephrolepis cordifolia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PLUME POLYPODY</a:t>
            </a:r>
          </a:p>
          <a:p>
            <a:pPr algn="ctr">
              <a:spcBef>
                <a:spcPts val="0"/>
              </a:spcBef>
            </a:pPr>
            <a:r>
              <a:rPr lang="en-US" sz="1400" b="1" dirty="0"/>
              <a:t>Pecluma plumula</a:t>
            </a:r>
          </a:p>
        </p:txBody>
      </p:sp>
    </p:spTree>
    <p:extLst>
      <p:ext uri="{BB962C8B-B14F-4D97-AF65-F5344CB8AC3E}">
        <p14:creationId xmlns:p14="http://schemas.microsoft.com/office/powerpoint/2010/main" val="4252993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33746" y="3592497"/>
            <a:ext cx="4114800" cy="2369880"/>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Leaf margins revolute</a:t>
            </a:r>
          </a:p>
          <a:p>
            <a:pPr marL="457200" lvl="0" indent="-457200">
              <a:buFont typeface="Arial" panose="020B0604020202020204" pitchFamily="34" charset="0"/>
              <a:buChar char="•"/>
            </a:pPr>
            <a:r>
              <a:rPr lang="en-US" sz="2800" dirty="0"/>
              <a:t>Flowers in stalked axillary clusters</a:t>
            </a:r>
          </a:p>
          <a:p>
            <a:pPr marL="457200" lvl="0" indent="-457200">
              <a:buFont typeface="Arial" panose="020B0604020202020204" pitchFamily="34" charset="0"/>
              <a:buChar char="•"/>
            </a:pPr>
            <a:r>
              <a:rPr lang="en-US" sz="2800" dirty="0"/>
              <a:t>Shrub &lt;2 meters tall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1" name="TextBox 10"/>
          <p:cNvSpPr txBox="1"/>
          <p:nvPr/>
        </p:nvSpPr>
        <p:spPr>
          <a:xfrm>
            <a:off x="4724400" y="3592497"/>
            <a:ext cx="4267200"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Leaf margins flat</a:t>
            </a:r>
          </a:p>
          <a:p>
            <a:pPr marL="457200" lvl="0" indent="-457200">
              <a:buFont typeface="Arial" panose="020B0604020202020204" pitchFamily="34" charset="0"/>
              <a:buChar char="•"/>
            </a:pPr>
            <a:r>
              <a:rPr lang="en-US" sz="2800" dirty="0"/>
              <a:t>Flowers in terminal clusters</a:t>
            </a:r>
          </a:p>
          <a:p>
            <a:pPr marL="457200" indent="-457200">
              <a:buFont typeface="Arial" panose="020B0604020202020204" pitchFamily="34" charset="0"/>
              <a:buChar char="•"/>
            </a:pPr>
            <a:r>
              <a:rPr lang="en-US" sz="2800" dirty="0"/>
              <a:t>Shrub/small tree to 5 meters tall or more</a:t>
            </a:r>
            <a:endParaRPr lang="en-US" dirty="0"/>
          </a:p>
        </p:txBody>
      </p:sp>
      <p:sp>
        <p:nvSpPr>
          <p:cNvPr id="9"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SHOEBUTTON ARDISIA</a:t>
            </a:r>
          </a:p>
          <a:p>
            <a:pPr algn="ctr">
              <a:spcBef>
                <a:spcPts val="0"/>
              </a:spcBef>
            </a:pPr>
            <a:r>
              <a:rPr lang="en-US" sz="1400" b="1" dirty="0"/>
              <a:t>Ardisia elliptica </a:t>
            </a:r>
          </a:p>
        </p:txBody>
      </p:sp>
      <p:sp>
        <p:nvSpPr>
          <p:cNvPr id="12" name="Text Placeholder 4"/>
          <p:cNvSpPr txBox="1">
            <a:spLocks/>
          </p:cNvSpPr>
          <p:nvPr/>
        </p:nvSpPr>
        <p:spPr>
          <a:xfrm>
            <a:off x="4724400" y="323600"/>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MARLBERRY</a:t>
            </a:r>
          </a:p>
          <a:p>
            <a:pPr algn="ctr">
              <a:spcBef>
                <a:spcPts val="0"/>
              </a:spcBef>
            </a:pPr>
            <a:r>
              <a:rPr lang="en-US" sz="1400" b="1" dirty="0"/>
              <a:t>Ardisia escallonioides</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753100" y="1412288"/>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Species Distribution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62446" y="1412288"/>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5502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1219200" y="1371600"/>
            <a:ext cx="209212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867400" y="1371600"/>
            <a:ext cx="2136588"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8129" y="3532354"/>
            <a:ext cx="3783366"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Rarely epiphytic</a:t>
            </a:r>
          </a:p>
          <a:p>
            <a:pPr marL="457200" lvl="0" indent="-457200">
              <a:buFont typeface="Arial" panose="020B0604020202020204" pitchFamily="34" charset="0"/>
              <a:buChar char="•"/>
            </a:pPr>
            <a:r>
              <a:rPr lang="en-US" sz="2800" dirty="0"/>
              <a:t>Pinnae serrate</a:t>
            </a:r>
          </a:p>
          <a:p>
            <a:pPr marL="457200" indent="-457200">
              <a:buFont typeface="Arial" panose="020B0604020202020204" pitchFamily="34" charset="0"/>
              <a:buChar char="•"/>
            </a:pPr>
            <a:r>
              <a:rPr lang="en-US" sz="2800" dirty="0"/>
              <a:t>Kidney-shaped </a:t>
            </a:r>
            <a:r>
              <a:rPr lang="en-US" sz="2800" dirty="0" err="1"/>
              <a:t>indusium</a:t>
            </a: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5105400" y="3532354"/>
            <a:ext cx="3783366" cy="1815882"/>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Usually epiphytic</a:t>
            </a:r>
          </a:p>
          <a:p>
            <a:pPr marL="457200" lvl="0" indent="-457200">
              <a:buFont typeface="Arial" panose="020B0604020202020204" pitchFamily="34" charset="0"/>
              <a:buChar char="•"/>
            </a:pPr>
            <a:r>
              <a:rPr lang="en-US" sz="2800" dirty="0"/>
              <a:t>Pinnae entire</a:t>
            </a:r>
          </a:p>
          <a:p>
            <a:pPr marL="457200" lvl="0" indent="-457200">
              <a:buFont typeface="Arial" panose="020B0604020202020204" pitchFamily="34" charset="0"/>
              <a:buChar char="•"/>
            </a:pPr>
            <a:r>
              <a:rPr lang="en-US" sz="2800" dirty="0"/>
              <a:t>No </a:t>
            </a:r>
            <a:r>
              <a:rPr lang="en-US" sz="2800" dirty="0" err="1"/>
              <a:t>indusium</a:t>
            </a:r>
            <a:endParaRPr lang="en-US" sz="2800" dirty="0"/>
          </a:p>
          <a:p>
            <a:pPr marL="285750" indent="-285750">
              <a:buFont typeface="Arial" panose="020B0604020202020204" pitchFamily="34" charset="0"/>
              <a:buChar char="•"/>
            </a:pPr>
            <a:endParaRPr lang="en-US" sz="2800" dirty="0"/>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SWORD FERN</a:t>
            </a:r>
          </a:p>
          <a:p>
            <a:pPr algn="ctr">
              <a:spcBef>
                <a:spcPts val="0"/>
              </a:spcBef>
            </a:pPr>
            <a:r>
              <a:rPr lang="en-US" sz="1400" b="1" dirty="0"/>
              <a:t>Nephrolepis cordifolia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PLUME POLYPODY</a:t>
            </a:r>
          </a:p>
          <a:p>
            <a:pPr algn="ctr">
              <a:spcBef>
                <a:spcPts val="0"/>
              </a:spcBef>
            </a:pPr>
            <a:r>
              <a:rPr lang="en-US" sz="1400" b="1" dirty="0"/>
              <a:t>Pecluma plumula</a:t>
            </a:r>
          </a:p>
        </p:txBody>
      </p:sp>
    </p:spTree>
    <p:extLst>
      <p:ext uri="{BB962C8B-B14F-4D97-AF65-F5344CB8AC3E}">
        <p14:creationId xmlns:p14="http://schemas.microsoft.com/office/powerpoint/2010/main" val="2566830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SWORD FERN</a:t>
            </a:r>
          </a:p>
          <a:p>
            <a:pPr algn="ctr">
              <a:spcBef>
                <a:spcPts val="0"/>
              </a:spcBef>
            </a:pPr>
            <a:r>
              <a:rPr lang="en-US" sz="1400" b="1" dirty="0"/>
              <a:t>Nephrolepis cordifolia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PLUME POLYPODY</a:t>
            </a:r>
          </a:p>
          <a:p>
            <a:pPr algn="ctr">
              <a:spcBef>
                <a:spcPts val="0"/>
              </a:spcBef>
            </a:pPr>
            <a:r>
              <a:rPr lang="en-US" sz="1400" b="1" dirty="0"/>
              <a:t>Pecluma plumula</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52400" y="1504950"/>
            <a:ext cx="4374261" cy="492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nefern.info/jpgs/fPeclum2.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841755" y="1504950"/>
            <a:ext cx="3905250" cy="492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147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324100"/>
            <a:ext cx="3505200" cy="2209800"/>
          </a:xfrm>
        </p:spPr>
        <p:txBody>
          <a:bodyPr>
            <a:noAutofit/>
          </a:bodyPr>
          <a:lstStyle/>
          <a:p>
            <a:r>
              <a:rPr lang="en-US" sz="4800" dirty="0"/>
              <a:t>Herbs</a:t>
            </a:r>
            <a:br>
              <a:rPr lang="en-US" sz="4800" dirty="0"/>
            </a:br>
            <a:r>
              <a:rPr lang="en-US" sz="4800" cap="none" dirty="0"/>
              <a:t>and</a:t>
            </a:r>
            <a:br>
              <a:rPr lang="en-US" sz="4800" dirty="0"/>
            </a:br>
            <a:r>
              <a:rPr lang="en-US" sz="4800" dirty="0"/>
              <a:t>GRASSES</a:t>
            </a:r>
          </a:p>
        </p:txBody>
      </p:sp>
    </p:spTree>
    <p:extLst>
      <p:ext uri="{BB962C8B-B14F-4D97-AF65-F5344CB8AC3E}">
        <p14:creationId xmlns:p14="http://schemas.microsoft.com/office/powerpoint/2010/main" val="3106150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RATTLEBOX</a:t>
            </a:r>
          </a:p>
          <a:p>
            <a:pPr algn="ctr">
              <a:spcBef>
                <a:spcPts val="0"/>
              </a:spcBef>
            </a:pPr>
            <a:r>
              <a:rPr lang="en-US" sz="1400" b="1" dirty="0" err="1"/>
              <a:t>Sesbania</a:t>
            </a:r>
            <a:r>
              <a:rPr lang="en-US" sz="1400" b="1" dirty="0"/>
              <a:t> </a:t>
            </a:r>
            <a:r>
              <a:rPr lang="en-US" sz="1400" b="1" dirty="0" err="1"/>
              <a:t>punicea</a:t>
            </a:r>
            <a:endParaRPr lang="en-US" sz="1400" b="1" dirty="0"/>
          </a:p>
        </p:txBody>
      </p:sp>
      <p:sp>
        <p:nvSpPr>
          <p:cNvPr id="9" name="Text Placeholder 4"/>
          <p:cNvSpPr txBox="1">
            <a:spLocks/>
          </p:cNvSpPr>
          <p:nvPr/>
        </p:nvSpPr>
        <p:spPr>
          <a:xfrm>
            <a:off x="4736980" y="326489"/>
            <a:ext cx="416584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BLADDERPOD</a:t>
            </a:r>
          </a:p>
          <a:p>
            <a:pPr algn="ctr">
              <a:spcBef>
                <a:spcPts val="0"/>
              </a:spcBef>
            </a:pPr>
            <a:r>
              <a:rPr lang="en-US" sz="1400" b="1" dirty="0" err="1"/>
              <a:t>Sesbania</a:t>
            </a:r>
            <a:r>
              <a:rPr lang="en-US" sz="1400" b="1" dirty="0"/>
              <a:t> </a:t>
            </a:r>
            <a:r>
              <a:rPr lang="en-US" sz="1400" b="1" dirty="0" err="1"/>
              <a:t>vesicaria</a:t>
            </a:r>
            <a:endParaRPr lang="en-US" sz="1400" b="1" dirty="0"/>
          </a:p>
        </p:txBody>
      </p:sp>
      <p:pic>
        <p:nvPicPr>
          <p:cNvPr id="5122" name="Picture 2" descr="http://www.florida.plantatlas.usf.edu/plantimage/Sesbania_vesicaria3.jpg"/>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4734921" y="1219200"/>
            <a:ext cx="4254620" cy="331170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half" idx="2"/>
          </p:nvPr>
        </p:nvPicPr>
        <p:blipFill>
          <a:blip r:embed="rId4" cstate="print">
            <a:extLst>
              <a:ext uri="{28A0092B-C50C-407E-A947-70E740481C1C}">
                <a14:useLocalDpi xmlns:a14="http://schemas.microsoft.com/office/drawing/2010/main"/>
              </a:ext>
            </a:extLst>
          </a:blip>
          <a:stretch>
            <a:fillRect/>
          </a:stretch>
        </p:blipFill>
        <p:spPr>
          <a:xfrm>
            <a:off x="351348" y="1219200"/>
            <a:ext cx="4040446" cy="3030334"/>
          </a:xfrm>
        </p:spPr>
      </p:pic>
    </p:spTree>
    <p:extLst>
      <p:ext uri="{BB962C8B-B14F-4D97-AF65-F5344CB8AC3E}">
        <p14:creationId xmlns:p14="http://schemas.microsoft.com/office/powerpoint/2010/main" val="35709501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994" y="3422365"/>
            <a:ext cx="4599806" cy="2246769"/>
          </a:xfrm>
          <a:prstGeom prst="rect">
            <a:avLst/>
          </a:prstGeom>
          <a:noFill/>
        </p:spPr>
        <p:txBody>
          <a:bodyPr wrap="square" rtlCol="0">
            <a:spAutoFit/>
          </a:bodyPr>
          <a:lstStyle/>
          <a:p>
            <a:pPr marL="288925" lvl="0" indent="-288925">
              <a:buFont typeface="Arial" panose="020B0604020202020204" pitchFamily="34" charset="0"/>
              <a:buChar char="•"/>
            </a:pPr>
            <a:r>
              <a:rPr lang="en-US" sz="2800" dirty="0"/>
              <a:t>Plants woody</a:t>
            </a:r>
          </a:p>
          <a:p>
            <a:pPr marL="288925" lvl="0" indent="-288925">
              <a:buFont typeface="Arial" panose="020B0604020202020204" pitchFamily="34" charset="0"/>
              <a:buChar char="•"/>
            </a:pPr>
            <a:r>
              <a:rPr lang="en-US" sz="2800" dirty="0"/>
              <a:t>Flowers yellowish in center, but without distinctive eye</a:t>
            </a:r>
          </a:p>
          <a:p>
            <a:pPr marL="288925" indent="-288925">
              <a:buFont typeface="Arial" panose="020B0604020202020204" pitchFamily="34" charset="0"/>
              <a:buChar char="•"/>
            </a:pPr>
            <a:r>
              <a:rPr lang="en-US" sz="2800" dirty="0"/>
              <a:t>Fruit 4-angled</a:t>
            </a:r>
          </a:p>
        </p:txBody>
      </p:sp>
      <p:sp>
        <p:nvSpPr>
          <p:cNvPr id="7" name="TextBox 6"/>
          <p:cNvSpPr txBox="1"/>
          <p:nvPr/>
        </p:nvSpPr>
        <p:spPr>
          <a:xfrm>
            <a:off x="4720938" y="3422365"/>
            <a:ext cx="4407020" cy="2246769"/>
          </a:xfrm>
          <a:prstGeom prst="rect">
            <a:avLst/>
          </a:prstGeom>
          <a:noFill/>
        </p:spPr>
        <p:txBody>
          <a:bodyPr wrap="square" rtlCol="0">
            <a:spAutoFit/>
          </a:bodyPr>
          <a:lstStyle/>
          <a:p>
            <a:pPr marL="288925" lvl="0" indent="-288925">
              <a:buFont typeface="Arial" panose="020B0604020202020204" pitchFamily="34" charset="0"/>
              <a:buChar char="•"/>
            </a:pPr>
            <a:r>
              <a:rPr lang="en-US" sz="2800" dirty="0"/>
              <a:t>Plants mainly herbaceous</a:t>
            </a:r>
          </a:p>
          <a:p>
            <a:pPr marL="288925" lvl="0" indent="-288925">
              <a:buFont typeface="Arial" panose="020B0604020202020204" pitchFamily="34" charset="0"/>
              <a:buChar char="•"/>
            </a:pPr>
            <a:r>
              <a:rPr lang="en-US" sz="2800" dirty="0"/>
              <a:t>Flowers yellow to tri-colored with a distinctive yellow eye</a:t>
            </a:r>
          </a:p>
          <a:p>
            <a:pPr marL="288925" indent="-288925">
              <a:buFont typeface="Arial" panose="020B0604020202020204" pitchFamily="34" charset="0"/>
              <a:buChar char="•"/>
            </a:pPr>
            <a:r>
              <a:rPr lang="en-US" sz="2800" dirty="0"/>
              <a:t>Fruit flattened (2-angled)</a:t>
            </a:r>
          </a:p>
        </p:txBody>
      </p:sp>
      <p:sp>
        <p:nvSpPr>
          <p:cNvPr id="11"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Rattlebox</a:t>
            </a:r>
          </a:p>
          <a:p>
            <a:pPr algn="ctr">
              <a:spcBef>
                <a:spcPts val="0"/>
              </a:spcBef>
            </a:pPr>
            <a:r>
              <a:rPr lang="en-US" sz="1400" b="1" dirty="0" err="1"/>
              <a:t>Sesbania</a:t>
            </a:r>
            <a:r>
              <a:rPr lang="en-US" sz="1400" b="1" dirty="0"/>
              <a:t> </a:t>
            </a:r>
            <a:r>
              <a:rPr lang="en-US" sz="1400" b="1" dirty="0" err="1"/>
              <a:t>punicea</a:t>
            </a:r>
            <a:endParaRPr lang="en-US" sz="1400" b="1" dirty="0"/>
          </a:p>
        </p:txBody>
      </p:sp>
      <p:sp>
        <p:nvSpPr>
          <p:cNvPr id="12"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cap="all" dirty="0" err="1"/>
              <a:t>Bladderpod</a:t>
            </a:r>
            <a:endParaRPr lang="en-US" sz="2700" b="1" i="0" cap="all" dirty="0"/>
          </a:p>
          <a:p>
            <a:pPr algn="ctr">
              <a:spcBef>
                <a:spcPts val="0"/>
              </a:spcBef>
            </a:pPr>
            <a:r>
              <a:rPr lang="en-US" sz="1400" b="1" dirty="0" err="1"/>
              <a:t>Sesbania</a:t>
            </a:r>
            <a:r>
              <a:rPr lang="en-US" sz="1400" b="1" dirty="0"/>
              <a:t> </a:t>
            </a:r>
            <a:r>
              <a:rPr lang="en-US" sz="1400" b="1" dirty="0" err="1"/>
              <a:t>vesicaria</a:t>
            </a:r>
            <a:endParaRPr lang="en-US" sz="1400" b="1" dirty="0"/>
          </a:p>
        </p:txBody>
      </p:sp>
      <p:pic>
        <p:nvPicPr>
          <p:cNvPr id="4098" name="Picture 2" descr="Species Distribution Ma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5590" y="1209568"/>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ecies Distribution Map"/>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143000" y="1209568"/>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8220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4"/>
          </p:nvPr>
        </p:nvPicPr>
        <p:blipFill>
          <a:blip r:embed="rId3">
            <a:extLst>
              <a:ext uri="{28A0092B-C50C-407E-A947-70E740481C1C}">
                <a14:useLocalDpi xmlns:a14="http://schemas.microsoft.com/office/drawing/2010/main"/>
              </a:ext>
            </a:extLst>
          </a:blip>
          <a:stretch>
            <a:fillRect/>
          </a:stretch>
        </p:blipFill>
        <p:spPr>
          <a:xfrm>
            <a:off x="5038665" y="1219200"/>
            <a:ext cx="3651250" cy="2712021"/>
          </a:xfrm>
        </p:spPr>
      </p:pic>
      <p:sp>
        <p:nvSpPr>
          <p:cNvPr id="11"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a:t>Rattlebox</a:t>
            </a:r>
          </a:p>
          <a:p>
            <a:pPr algn="ctr">
              <a:spcBef>
                <a:spcPts val="0"/>
              </a:spcBef>
            </a:pPr>
            <a:r>
              <a:rPr lang="en-US" sz="1400" b="1" dirty="0" err="1"/>
              <a:t>Sesbania</a:t>
            </a:r>
            <a:r>
              <a:rPr lang="en-US" sz="1400" b="1" dirty="0"/>
              <a:t> </a:t>
            </a:r>
            <a:r>
              <a:rPr lang="en-US" sz="1400" b="1" dirty="0" err="1"/>
              <a:t>punicea</a:t>
            </a:r>
            <a:endParaRPr lang="en-US" sz="1400" b="1" dirty="0"/>
          </a:p>
        </p:txBody>
      </p:sp>
      <p:sp>
        <p:nvSpPr>
          <p:cNvPr id="12"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cap="all" dirty="0" err="1"/>
              <a:t>Bladderpod</a:t>
            </a:r>
            <a:endParaRPr lang="en-US" sz="2700" b="1" i="0" cap="all" dirty="0"/>
          </a:p>
          <a:p>
            <a:pPr algn="ctr">
              <a:spcBef>
                <a:spcPts val="0"/>
              </a:spcBef>
            </a:pPr>
            <a:r>
              <a:rPr lang="en-US" sz="1400" b="1" dirty="0" err="1"/>
              <a:t>Sesbania</a:t>
            </a:r>
            <a:r>
              <a:rPr lang="en-US" sz="1400" b="1" dirty="0"/>
              <a:t> </a:t>
            </a:r>
            <a:r>
              <a:rPr lang="en-US" sz="1400" b="1" dirty="0" err="1"/>
              <a:t>vesicaria</a:t>
            </a:r>
            <a:endParaRPr lang="en-US" sz="1400" b="1" dirty="0"/>
          </a:p>
        </p:txBody>
      </p:sp>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a:ext>
            </a:extLst>
          </a:blip>
          <a:stretch>
            <a:fillRect/>
          </a:stretch>
        </p:blipFill>
        <p:spPr>
          <a:xfrm>
            <a:off x="515119" y="1219200"/>
            <a:ext cx="3638550" cy="2598964"/>
          </a:xfrm>
        </p:spPr>
      </p:pic>
      <p:pic>
        <p:nvPicPr>
          <p:cNvPr id="13" name="Content Placeholder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72219" y="4274121"/>
            <a:ext cx="2743200" cy="2057400"/>
          </a:xfrm>
          <a:prstGeom prst="rect">
            <a:avLst/>
          </a:prstGeom>
        </p:spPr>
      </p:pic>
      <p:pic>
        <p:nvPicPr>
          <p:cNvPr id="14" name="Content Placeholder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42676" y="3959295"/>
            <a:ext cx="1735697" cy="2743200"/>
          </a:xfrm>
          <a:prstGeom prst="rect">
            <a:avLst/>
          </a:prstGeom>
        </p:spPr>
      </p:pic>
    </p:spTree>
    <p:extLst>
      <p:ext uri="{BB962C8B-B14F-4D97-AF65-F5344CB8AC3E}">
        <p14:creationId xmlns:p14="http://schemas.microsoft.com/office/powerpoint/2010/main" val="27581888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76200" y="326662"/>
            <a:ext cx="45720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cap="all" dirty="0">
                <a:latin typeface="Arial Narrow" panose="020B0606020202030204" pitchFamily="34" charset="0"/>
              </a:rPr>
              <a:t>Peruvian </a:t>
            </a:r>
            <a:r>
              <a:rPr lang="en-US" sz="2400" b="1" i="0" cap="all" dirty="0" err="1">
                <a:latin typeface="Arial Narrow" panose="020B0606020202030204" pitchFamily="34" charset="0"/>
              </a:rPr>
              <a:t>primrosewillow</a:t>
            </a:r>
            <a:endParaRPr lang="en-US" sz="2400" b="1" i="0" cap="all" dirty="0">
              <a:latin typeface="Arial Narrow" panose="020B0606020202030204" pitchFamily="34" charset="0"/>
            </a:endParaRPr>
          </a:p>
          <a:p>
            <a:pPr algn="ctr">
              <a:spcBef>
                <a:spcPts val="0"/>
              </a:spcBef>
            </a:pPr>
            <a:r>
              <a:rPr lang="en-US" sz="1400" b="1" dirty="0" err="1"/>
              <a:t>Ludwigia</a:t>
            </a:r>
            <a:r>
              <a:rPr lang="en-US" sz="1400" b="1" dirty="0"/>
              <a:t> </a:t>
            </a:r>
            <a:r>
              <a:rPr lang="en-US" sz="1400" b="1" dirty="0" err="1"/>
              <a:t>peruviana</a:t>
            </a:r>
            <a:endParaRPr lang="en-US" sz="1400" b="1" dirty="0"/>
          </a:p>
        </p:txBody>
      </p:sp>
      <p:sp>
        <p:nvSpPr>
          <p:cNvPr id="9"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cap="all" dirty="0" err="1">
                <a:latin typeface="Arial Narrow" panose="020B0606020202030204" pitchFamily="34" charset="0"/>
              </a:rPr>
              <a:t>Anglestem</a:t>
            </a:r>
            <a:r>
              <a:rPr lang="en-US" sz="2400" b="1" i="0" cap="all" dirty="0">
                <a:latin typeface="Arial Narrow" panose="020B0606020202030204" pitchFamily="34" charset="0"/>
              </a:rPr>
              <a:t> </a:t>
            </a:r>
            <a:r>
              <a:rPr lang="en-US" sz="2400" b="1" i="0" cap="all" dirty="0" err="1">
                <a:latin typeface="Arial Narrow" panose="020B0606020202030204" pitchFamily="34" charset="0"/>
              </a:rPr>
              <a:t>primrosewillow</a:t>
            </a:r>
            <a:endParaRPr lang="en-US" sz="2400" b="1" i="0" cap="all" dirty="0">
              <a:latin typeface="Arial Narrow" panose="020B0606020202030204" pitchFamily="34" charset="0"/>
            </a:endParaRPr>
          </a:p>
          <a:p>
            <a:pPr algn="ctr">
              <a:spcBef>
                <a:spcPts val="0"/>
              </a:spcBef>
            </a:pPr>
            <a:r>
              <a:rPr lang="en-US" sz="1400" b="1" dirty="0" err="1"/>
              <a:t>Ludwigia</a:t>
            </a:r>
            <a:r>
              <a:rPr lang="en-US" sz="1400" b="1" dirty="0"/>
              <a:t> </a:t>
            </a:r>
            <a:r>
              <a:rPr lang="en-US" sz="1400" b="1" dirty="0" err="1"/>
              <a:t>leptocarpa</a:t>
            </a:r>
            <a:endParaRPr lang="en-US" sz="1400" b="1" dirty="0"/>
          </a:p>
        </p:txBody>
      </p:sp>
      <p:pic>
        <p:nvPicPr>
          <p:cNvPr id="1026" name="Picture 2" descr="http://www.florida.plantatlas.usf.edu/plantimage/Ludwigia_peruviana10.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762000" y="1143000"/>
            <a:ext cx="2964613" cy="30632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florida.plantatlas.usf.edu/plantimage/Ludwigia_leptocarpa.jpg"/>
          <p:cNvPicPr>
            <a:picLocks noGrp="1" noChangeAspect="1" noChangeArrowheads="1"/>
          </p:cNvPicPr>
          <p:nvPr>
            <p:ph sz="quarter" idx="4"/>
          </p:nvPr>
        </p:nvPicPr>
        <p:blipFill rotWithShape="1">
          <a:blip r:embed="rId4" cstate="print">
            <a:extLst>
              <a:ext uri="{28A0092B-C50C-407E-A947-70E740481C1C}">
                <a14:useLocalDpi xmlns:a14="http://schemas.microsoft.com/office/drawing/2010/main"/>
              </a:ext>
            </a:extLst>
          </a:blip>
          <a:srcRect/>
          <a:stretch/>
        </p:blipFill>
        <p:spPr bwMode="auto">
          <a:xfrm>
            <a:off x="5154574" y="1204575"/>
            <a:ext cx="3419431" cy="3063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udwigia peruvia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5352" y="4267815"/>
            <a:ext cx="285750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925271" y="3801302"/>
            <a:ext cx="1905000" cy="3446396"/>
          </a:xfrm>
          <a:prstGeom prst="rect">
            <a:avLst/>
          </a:prstGeom>
        </p:spPr>
      </p:pic>
    </p:spTree>
    <p:extLst>
      <p:ext uri="{BB962C8B-B14F-4D97-AF65-F5344CB8AC3E}">
        <p14:creationId xmlns:p14="http://schemas.microsoft.com/office/powerpoint/2010/main" val="40296087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6994" y="3963241"/>
            <a:ext cx="4371206" cy="2246769"/>
          </a:xfrm>
          <a:prstGeom prst="rect">
            <a:avLst/>
          </a:prstGeom>
          <a:noFill/>
        </p:spPr>
        <p:txBody>
          <a:bodyPr wrap="square" rtlCol="0">
            <a:spAutoFit/>
          </a:bodyPr>
          <a:lstStyle/>
          <a:p>
            <a:pPr marL="349250" lvl="0" indent="-349250">
              <a:buFont typeface="Arial" panose="020B0604020202020204" pitchFamily="34" charset="0"/>
              <a:buChar char="•"/>
            </a:pPr>
            <a:r>
              <a:rPr lang="en-US" sz="2800" dirty="0"/>
              <a:t>Overall larger plant/shrub</a:t>
            </a:r>
          </a:p>
          <a:p>
            <a:pPr marL="349250" lvl="0" indent="-349250">
              <a:buFont typeface="Arial" panose="020B0604020202020204" pitchFamily="34" charset="0"/>
              <a:buChar char="•"/>
            </a:pPr>
            <a:r>
              <a:rPr lang="en-US" sz="2800" dirty="0"/>
              <a:t>Larger flower</a:t>
            </a:r>
          </a:p>
          <a:p>
            <a:pPr marL="349250" lvl="0" indent="-349250">
              <a:buFont typeface="Arial" panose="020B0604020202020204" pitchFamily="34" charset="0"/>
              <a:buChar char="•"/>
            </a:pPr>
            <a:r>
              <a:rPr lang="en-US" sz="2800" dirty="0"/>
              <a:t>Usually 4 petals</a:t>
            </a:r>
          </a:p>
          <a:p>
            <a:pPr marL="349250" indent="-349250">
              <a:buFont typeface="Arial" panose="020B0604020202020204" pitchFamily="34" charset="0"/>
              <a:buChar char="•"/>
            </a:pPr>
            <a:r>
              <a:rPr lang="en-US" sz="2800" dirty="0"/>
              <a:t>Fruits square, broad, to 3 cm long</a:t>
            </a:r>
          </a:p>
        </p:txBody>
      </p:sp>
      <p:sp>
        <p:nvSpPr>
          <p:cNvPr id="7" name="TextBox 6"/>
          <p:cNvSpPr txBox="1"/>
          <p:nvPr/>
        </p:nvSpPr>
        <p:spPr>
          <a:xfrm>
            <a:off x="4736980" y="3957738"/>
            <a:ext cx="4146610"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Smaller plant/herb</a:t>
            </a:r>
          </a:p>
          <a:p>
            <a:pPr marL="457200" lvl="0" indent="-457200">
              <a:buFont typeface="Arial" panose="020B0604020202020204" pitchFamily="34" charset="0"/>
              <a:buChar char="•"/>
            </a:pPr>
            <a:r>
              <a:rPr lang="en-US" sz="2800" dirty="0"/>
              <a:t>Smaller flower</a:t>
            </a:r>
          </a:p>
          <a:p>
            <a:pPr marL="457200" lvl="0" indent="-457200">
              <a:buFont typeface="Arial" panose="020B0604020202020204" pitchFamily="34" charset="0"/>
              <a:buChar char="•"/>
            </a:pPr>
            <a:r>
              <a:rPr lang="en-US" sz="2800" dirty="0"/>
              <a:t>Usually 5 petals</a:t>
            </a:r>
          </a:p>
          <a:p>
            <a:pPr marL="457200" indent="-457200">
              <a:buFont typeface="Arial" panose="020B0604020202020204" pitchFamily="34" charset="0"/>
              <a:buChar char="•"/>
            </a:pPr>
            <a:r>
              <a:rPr lang="en-US" sz="2800" dirty="0"/>
              <a:t>Fruits narrowly cylindrical, to 5 cm long</a:t>
            </a:r>
          </a:p>
        </p:txBody>
      </p:sp>
      <p:pic>
        <p:nvPicPr>
          <p:cNvPr id="2050" name="Picture 2" descr="Species Distribution Map"/>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948362" y="1326518"/>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ecies Distribution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590" y="1266481"/>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4"/>
          <p:cNvSpPr txBox="1">
            <a:spLocks/>
          </p:cNvSpPr>
          <p:nvPr/>
        </p:nvSpPr>
        <p:spPr>
          <a:xfrm>
            <a:off x="76200" y="326662"/>
            <a:ext cx="45720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cap="all" dirty="0">
                <a:latin typeface="Arial Narrow" panose="020B0606020202030204" pitchFamily="34" charset="0"/>
              </a:rPr>
              <a:t>Peruvian </a:t>
            </a:r>
            <a:r>
              <a:rPr lang="en-US" sz="2400" b="1" i="0" cap="all" dirty="0" err="1">
                <a:latin typeface="Arial Narrow" panose="020B0606020202030204" pitchFamily="34" charset="0"/>
              </a:rPr>
              <a:t>primrosewillow</a:t>
            </a:r>
            <a:endParaRPr lang="en-US" sz="2400" b="1" i="0" cap="all" dirty="0">
              <a:latin typeface="Arial Narrow" panose="020B0606020202030204" pitchFamily="34" charset="0"/>
            </a:endParaRPr>
          </a:p>
          <a:p>
            <a:pPr algn="ctr">
              <a:spcBef>
                <a:spcPts val="0"/>
              </a:spcBef>
            </a:pPr>
            <a:r>
              <a:rPr lang="en-US" sz="1400" b="1" dirty="0" err="1"/>
              <a:t>Ludwigia</a:t>
            </a:r>
            <a:r>
              <a:rPr lang="en-US" sz="1400" b="1" dirty="0"/>
              <a:t> </a:t>
            </a:r>
            <a:r>
              <a:rPr lang="en-US" sz="1400" b="1" dirty="0" err="1"/>
              <a:t>peruviana</a:t>
            </a:r>
            <a:endParaRPr lang="en-US" sz="1400" b="1" dirty="0"/>
          </a:p>
        </p:txBody>
      </p:sp>
      <p:sp>
        <p:nvSpPr>
          <p:cNvPr id="15"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cap="all" dirty="0" err="1">
                <a:latin typeface="Arial Narrow" panose="020B0606020202030204" pitchFamily="34" charset="0"/>
              </a:rPr>
              <a:t>Anglestem</a:t>
            </a:r>
            <a:r>
              <a:rPr lang="en-US" sz="2400" b="1" i="0" cap="all" dirty="0">
                <a:latin typeface="Arial Narrow" panose="020B0606020202030204" pitchFamily="34" charset="0"/>
              </a:rPr>
              <a:t> </a:t>
            </a:r>
            <a:r>
              <a:rPr lang="en-US" sz="2400" b="1" i="0" cap="all" dirty="0" err="1">
                <a:latin typeface="Arial Narrow" panose="020B0606020202030204" pitchFamily="34" charset="0"/>
              </a:rPr>
              <a:t>primrosewillow</a:t>
            </a:r>
            <a:endParaRPr lang="en-US" sz="2400" b="1" i="0" cap="all" dirty="0">
              <a:latin typeface="Arial Narrow" panose="020B0606020202030204" pitchFamily="34" charset="0"/>
            </a:endParaRPr>
          </a:p>
          <a:p>
            <a:pPr algn="ctr">
              <a:spcBef>
                <a:spcPts val="0"/>
              </a:spcBef>
            </a:pPr>
            <a:r>
              <a:rPr lang="en-US" sz="1400" b="1" dirty="0" err="1"/>
              <a:t>Ludwigia</a:t>
            </a:r>
            <a:r>
              <a:rPr lang="en-US" sz="1400" b="1" dirty="0"/>
              <a:t> </a:t>
            </a:r>
            <a:r>
              <a:rPr lang="en-US" sz="1400" b="1" dirty="0" err="1"/>
              <a:t>leptocarpa</a:t>
            </a:r>
            <a:endParaRPr lang="en-US" sz="1400" b="1" dirty="0"/>
          </a:p>
        </p:txBody>
      </p:sp>
    </p:spTree>
    <p:extLst>
      <p:ext uri="{BB962C8B-B14F-4D97-AF65-F5344CB8AC3E}">
        <p14:creationId xmlns:p14="http://schemas.microsoft.com/office/powerpoint/2010/main" val="5217146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276993" y="1295400"/>
            <a:ext cx="3657600" cy="2743200"/>
          </a:xfrm>
        </p:spPr>
      </p:pic>
      <p:pic>
        <p:nvPicPr>
          <p:cNvPr id="6" name="Content Placeholder 5"/>
          <p:cNvPicPr>
            <a:picLocks noGrp="1" noChangeAspect="1"/>
          </p:cNvPicPr>
          <p:nvPr>
            <p:ph sz="quarter" idx="4"/>
          </p:nvPr>
        </p:nvPicPr>
        <p:blipFill>
          <a:blip r:embed="rId4">
            <a:extLst>
              <a:ext uri="{28A0092B-C50C-407E-A947-70E740481C1C}">
                <a14:useLocalDpi xmlns:a14="http://schemas.microsoft.com/office/drawing/2010/main"/>
              </a:ext>
            </a:extLst>
          </a:blip>
          <a:stretch>
            <a:fillRect/>
          </a:stretch>
        </p:blipFill>
        <p:spPr>
          <a:xfrm>
            <a:off x="4876800" y="1259305"/>
            <a:ext cx="3840481" cy="2743200"/>
          </a:xfr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76926" y="4038600"/>
            <a:ext cx="3374728" cy="2743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9700" y="4046621"/>
            <a:ext cx="2532185" cy="2743200"/>
          </a:xfrm>
          <a:prstGeom prst="rect">
            <a:avLst/>
          </a:prstGeom>
        </p:spPr>
      </p:pic>
      <p:sp>
        <p:nvSpPr>
          <p:cNvPr id="14" name="Text Placeholder 4"/>
          <p:cNvSpPr txBox="1">
            <a:spLocks/>
          </p:cNvSpPr>
          <p:nvPr/>
        </p:nvSpPr>
        <p:spPr>
          <a:xfrm>
            <a:off x="76200" y="326662"/>
            <a:ext cx="45720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cap="all" dirty="0">
                <a:latin typeface="Arial Narrow" panose="020B0606020202030204" pitchFamily="34" charset="0"/>
              </a:rPr>
              <a:t>Peruvian </a:t>
            </a:r>
            <a:r>
              <a:rPr lang="en-US" sz="2400" b="1" i="0" cap="all" dirty="0" err="1">
                <a:latin typeface="Arial Narrow" panose="020B0606020202030204" pitchFamily="34" charset="0"/>
              </a:rPr>
              <a:t>primrosewillow</a:t>
            </a:r>
            <a:endParaRPr lang="en-US" sz="2400" b="1" i="0" cap="all" dirty="0">
              <a:latin typeface="Arial Narrow" panose="020B0606020202030204" pitchFamily="34" charset="0"/>
            </a:endParaRPr>
          </a:p>
          <a:p>
            <a:pPr algn="ctr">
              <a:spcBef>
                <a:spcPts val="0"/>
              </a:spcBef>
            </a:pPr>
            <a:r>
              <a:rPr lang="en-US" sz="1400" b="1" dirty="0" err="1"/>
              <a:t>Ludwigia</a:t>
            </a:r>
            <a:r>
              <a:rPr lang="en-US" sz="1400" b="1" dirty="0"/>
              <a:t> </a:t>
            </a:r>
            <a:r>
              <a:rPr lang="en-US" sz="1400" b="1" dirty="0" err="1"/>
              <a:t>peruviana</a:t>
            </a:r>
            <a:endParaRPr lang="en-US" sz="1400" b="1" dirty="0"/>
          </a:p>
        </p:txBody>
      </p:sp>
      <p:sp>
        <p:nvSpPr>
          <p:cNvPr id="15"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400" b="1" i="0" cap="all" dirty="0" err="1">
                <a:latin typeface="Arial Narrow" panose="020B0606020202030204" pitchFamily="34" charset="0"/>
              </a:rPr>
              <a:t>Anglestem</a:t>
            </a:r>
            <a:r>
              <a:rPr lang="en-US" sz="2400" b="1" i="0" cap="all" dirty="0">
                <a:latin typeface="Arial Narrow" panose="020B0606020202030204" pitchFamily="34" charset="0"/>
              </a:rPr>
              <a:t> </a:t>
            </a:r>
            <a:r>
              <a:rPr lang="en-US" sz="2400" b="1" i="0" cap="all" dirty="0" err="1">
                <a:latin typeface="Arial Narrow" panose="020B0606020202030204" pitchFamily="34" charset="0"/>
              </a:rPr>
              <a:t>primrosewillow</a:t>
            </a:r>
            <a:endParaRPr lang="en-US" sz="2400" b="1" i="0" cap="all" dirty="0">
              <a:latin typeface="Arial Narrow" panose="020B0606020202030204" pitchFamily="34" charset="0"/>
            </a:endParaRPr>
          </a:p>
          <a:p>
            <a:pPr algn="ctr">
              <a:spcBef>
                <a:spcPts val="0"/>
              </a:spcBef>
            </a:pPr>
            <a:r>
              <a:rPr lang="en-US" sz="1400" b="1" dirty="0" err="1"/>
              <a:t>Ludwigia</a:t>
            </a:r>
            <a:r>
              <a:rPr lang="en-US" sz="1400" b="1" dirty="0"/>
              <a:t> </a:t>
            </a:r>
            <a:r>
              <a:rPr lang="en-US" sz="1400" b="1" dirty="0" err="1"/>
              <a:t>leptocarpa</a:t>
            </a:r>
            <a:endParaRPr lang="en-US" sz="1400" b="1" dirty="0"/>
          </a:p>
        </p:txBody>
      </p:sp>
    </p:spTree>
    <p:extLst>
      <p:ext uri="{BB962C8B-B14F-4D97-AF65-F5344CB8AC3E}">
        <p14:creationId xmlns:p14="http://schemas.microsoft.com/office/powerpoint/2010/main" val="2077524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err="1"/>
              <a:t>Praxelis</a:t>
            </a:r>
            <a:endParaRPr lang="en-US" sz="2800" b="1" i="0" cap="all" dirty="0"/>
          </a:p>
          <a:p>
            <a:pPr algn="ctr">
              <a:spcBef>
                <a:spcPts val="0"/>
              </a:spcBef>
            </a:pPr>
            <a:r>
              <a:rPr lang="en-US" sz="1400" b="1" dirty="0" err="1"/>
              <a:t>Praxelis</a:t>
            </a:r>
            <a:r>
              <a:rPr lang="en-US" sz="1400" b="1" dirty="0"/>
              <a:t> </a:t>
            </a:r>
            <a:r>
              <a:rPr lang="en-US" sz="1400" b="1" dirty="0" err="1"/>
              <a:t>clematidea</a:t>
            </a:r>
            <a:endParaRPr lang="en-US" sz="1400" b="1" dirty="0"/>
          </a:p>
        </p:txBody>
      </p:sp>
      <p:sp>
        <p:nvSpPr>
          <p:cNvPr id="9"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cap="all" dirty="0"/>
              <a:t>Blue mistflower</a:t>
            </a:r>
          </a:p>
          <a:p>
            <a:pPr algn="ctr">
              <a:spcBef>
                <a:spcPts val="0"/>
              </a:spcBef>
            </a:pPr>
            <a:r>
              <a:rPr lang="en-US" sz="1400" b="1" dirty="0" err="1"/>
              <a:t>Conoclinium</a:t>
            </a:r>
            <a:r>
              <a:rPr lang="en-US" sz="1400" b="1" dirty="0"/>
              <a:t> </a:t>
            </a:r>
            <a:r>
              <a:rPr lang="en-US" sz="1400" b="1" dirty="0" err="1"/>
              <a:t>coelestinum</a:t>
            </a:r>
            <a:endParaRPr lang="en-US" sz="1400" b="1" dirty="0"/>
          </a:p>
        </p:txBody>
      </p:sp>
      <p:pic>
        <p:nvPicPr>
          <p:cNvPr id="11266" name="Picture 2" descr="http://www.florida.plantatlas.usf.edu/plantimage/Praxelis_clematidea2.jp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276993" y="1236596"/>
            <a:ext cx="4165117" cy="32592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florida.plantatlas.usf.edu/plantimage/Conoclinium_coelestinum8.jpg"/>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4825365" y="1265428"/>
            <a:ext cx="4133284" cy="295234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oclinium coelestinum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479" y="4342452"/>
            <a:ext cx="3727622" cy="24825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609600" y="4506097"/>
            <a:ext cx="3471485" cy="2318952"/>
          </a:xfrm>
          <a:prstGeom prst="rect">
            <a:avLst/>
          </a:prstGeom>
        </p:spPr>
      </p:pic>
    </p:spTree>
    <p:extLst>
      <p:ext uri="{BB962C8B-B14F-4D97-AF65-F5344CB8AC3E}">
        <p14:creationId xmlns:p14="http://schemas.microsoft.com/office/powerpoint/2010/main" val="222655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tretch>
            <a:fillRect/>
          </a:stretch>
        </p:blipFill>
        <p:spPr bwMode="auto">
          <a:xfrm>
            <a:off x="95453" y="1447800"/>
            <a:ext cx="4364488" cy="327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631036" y="1524000"/>
            <a:ext cx="421640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4"/>
          <p:cNvSpPr txBox="1">
            <a:spLocks/>
          </p:cNvSpPr>
          <p:nvPr/>
        </p:nvSpPr>
        <p:spPr>
          <a:xfrm>
            <a:off x="4725709" y="317524"/>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MARLBERRY</a:t>
            </a:r>
          </a:p>
          <a:p>
            <a:pPr algn="ctr">
              <a:spcBef>
                <a:spcPts val="0"/>
              </a:spcBef>
            </a:pPr>
            <a:r>
              <a:rPr lang="en-US" sz="1400" b="1" dirty="0"/>
              <a:t>Ardisia escallonioides</a:t>
            </a:r>
          </a:p>
        </p:txBody>
      </p:sp>
      <p:sp>
        <p:nvSpPr>
          <p:cNvPr id="11" name="Text Placeholder 4"/>
          <p:cNvSpPr txBox="1">
            <a:spLocks/>
          </p:cNvSpPr>
          <p:nvPr/>
        </p:nvSpPr>
        <p:spPr>
          <a:xfrm>
            <a:off x="433746" y="317524"/>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CORAL ARDISIA</a:t>
            </a:r>
          </a:p>
          <a:p>
            <a:pPr algn="ctr">
              <a:spcBef>
                <a:spcPts val="0"/>
              </a:spcBef>
            </a:pPr>
            <a:r>
              <a:rPr lang="en-US" sz="1400" b="1" dirty="0"/>
              <a:t>Ardisia crenata </a:t>
            </a:r>
          </a:p>
        </p:txBody>
      </p:sp>
    </p:spTree>
    <p:extLst>
      <p:ext uri="{BB962C8B-B14F-4D97-AF65-F5344CB8AC3E}">
        <p14:creationId xmlns:p14="http://schemas.microsoft.com/office/powerpoint/2010/main" val="126940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084" y="3525266"/>
            <a:ext cx="4441116" cy="2677656"/>
          </a:xfrm>
          <a:prstGeom prst="rect">
            <a:avLst/>
          </a:prstGeom>
          <a:noFill/>
        </p:spPr>
        <p:txBody>
          <a:bodyPr wrap="square" rtlCol="0">
            <a:spAutoFit/>
          </a:bodyPr>
          <a:lstStyle/>
          <a:p>
            <a:pPr marL="228600" lvl="0" indent="-228600">
              <a:buFont typeface="Arial" panose="020B0604020202020204" pitchFamily="34" charset="0"/>
              <a:buChar char="•"/>
            </a:pPr>
            <a:r>
              <a:rPr lang="en-US" sz="2800" dirty="0"/>
              <a:t>Crushed leaves have a pungent odor of cat urine</a:t>
            </a:r>
          </a:p>
          <a:p>
            <a:pPr marL="228600" lvl="0" indent="-228600">
              <a:buFont typeface="Arial" panose="020B0604020202020204" pitchFamily="34" charset="0"/>
              <a:buChar char="•"/>
            </a:pPr>
            <a:r>
              <a:rPr lang="en-US" sz="2800" dirty="0" err="1"/>
              <a:t>Phyllaries</a:t>
            </a:r>
            <a:r>
              <a:rPr lang="en-US" sz="2800" dirty="0"/>
              <a:t> deciduous (absent in fruit)</a:t>
            </a:r>
          </a:p>
          <a:p>
            <a:pPr marL="228600" indent="-228600">
              <a:buFont typeface="Arial" panose="020B0604020202020204" pitchFamily="34" charset="0"/>
              <a:buChar char="•"/>
            </a:pPr>
            <a:r>
              <a:rPr lang="en-US" sz="2800" dirty="0"/>
              <a:t>Flower heads more than 0.5 cm long</a:t>
            </a:r>
          </a:p>
        </p:txBody>
      </p:sp>
      <p:sp>
        <p:nvSpPr>
          <p:cNvPr id="7" name="TextBox 6"/>
          <p:cNvSpPr txBox="1"/>
          <p:nvPr/>
        </p:nvSpPr>
        <p:spPr>
          <a:xfrm>
            <a:off x="4806890" y="3525266"/>
            <a:ext cx="4114800" cy="3108543"/>
          </a:xfrm>
          <a:prstGeom prst="rect">
            <a:avLst/>
          </a:prstGeom>
          <a:noFill/>
        </p:spPr>
        <p:txBody>
          <a:bodyPr wrap="square" rtlCol="0">
            <a:spAutoFit/>
          </a:bodyPr>
          <a:lstStyle/>
          <a:p>
            <a:pPr marL="228600" lvl="0" indent="-228600">
              <a:buFont typeface="Arial" panose="020B0604020202020204" pitchFamily="34" charset="0"/>
              <a:buChar char="•"/>
            </a:pPr>
            <a:r>
              <a:rPr lang="en-US" sz="2800" dirty="0"/>
              <a:t>Crushed leaves may be fragrant, but not of cat urine</a:t>
            </a:r>
          </a:p>
          <a:p>
            <a:pPr marL="228600" lvl="0" indent="-228600">
              <a:buFont typeface="Arial" panose="020B0604020202020204" pitchFamily="34" charset="0"/>
              <a:buChar char="•"/>
            </a:pPr>
            <a:r>
              <a:rPr lang="en-US" sz="2800" dirty="0" err="1"/>
              <a:t>Phyllaries</a:t>
            </a:r>
            <a:r>
              <a:rPr lang="en-US" sz="2800" dirty="0"/>
              <a:t> </a:t>
            </a:r>
            <a:r>
              <a:rPr lang="en-US" sz="2800" dirty="0" err="1"/>
              <a:t>persistant</a:t>
            </a:r>
            <a:r>
              <a:rPr lang="en-US" sz="2800" dirty="0"/>
              <a:t> (present in fruit)</a:t>
            </a:r>
          </a:p>
          <a:p>
            <a:pPr marL="228600" indent="-228600">
              <a:buFont typeface="Arial" panose="020B0604020202020204" pitchFamily="34" charset="0"/>
              <a:buChar char="•"/>
            </a:pPr>
            <a:r>
              <a:rPr lang="en-US" sz="2800" dirty="0"/>
              <a:t>Flower heads less than 0.5 cm long</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cap="all" dirty="0" err="1"/>
              <a:t>Praxelis</a:t>
            </a:r>
            <a:endParaRPr lang="en-US" sz="2800" b="1" i="0" cap="all" dirty="0"/>
          </a:p>
          <a:p>
            <a:pPr algn="ctr">
              <a:spcBef>
                <a:spcPts val="0"/>
              </a:spcBef>
            </a:pPr>
            <a:r>
              <a:rPr lang="en-US" sz="1400" b="1" dirty="0" err="1"/>
              <a:t>Praxelis</a:t>
            </a:r>
            <a:r>
              <a:rPr lang="en-US" sz="1400" b="1" dirty="0"/>
              <a:t> </a:t>
            </a:r>
            <a:r>
              <a:rPr lang="en-US" sz="1400" b="1" dirty="0" err="1"/>
              <a:t>clematidea</a:t>
            </a:r>
            <a:endParaRPr lang="en-US" sz="1400" b="1" dirty="0"/>
          </a:p>
        </p:txBody>
      </p:sp>
      <p:sp>
        <p:nvSpPr>
          <p:cNvPr id="11" name="Text Placeholder 4"/>
          <p:cNvSpPr txBox="1">
            <a:spLocks/>
          </p:cNvSpPr>
          <p:nvPr/>
        </p:nvSpPr>
        <p:spPr>
          <a:xfrm>
            <a:off x="4736980" y="326489"/>
            <a:ext cx="425462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cap="all" dirty="0"/>
              <a:t>Blue mistflower</a:t>
            </a:r>
          </a:p>
          <a:p>
            <a:pPr algn="ctr">
              <a:spcBef>
                <a:spcPts val="0"/>
              </a:spcBef>
            </a:pPr>
            <a:r>
              <a:rPr lang="en-US" sz="1400" b="1" dirty="0" err="1"/>
              <a:t>Conoclinium</a:t>
            </a:r>
            <a:r>
              <a:rPr lang="en-US" sz="1400" b="1" dirty="0"/>
              <a:t> </a:t>
            </a:r>
            <a:r>
              <a:rPr lang="en-US" sz="1400" b="1" dirty="0" err="1"/>
              <a:t>coelestinum</a:t>
            </a:r>
            <a:endParaRPr lang="en-US" sz="1400" b="1" dirty="0"/>
          </a:p>
        </p:txBody>
      </p:sp>
      <p:pic>
        <p:nvPicPr>
          <p:cNvPr id="10242" name="Picture 2" descr="Species Distribution Map"/>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305694" y="12192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pecies Distribution Map"/>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590" y="12192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5593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0CB65-3B42-4D63-BA2C-D1B83D5B2FC8}"/>
              </a:ext>
            </a:extLst>
          </p:cNvPr>
          <p:cNvSpPr>
            <a:spLocks noGrp="1"/>
          </p:cNvSpPr>
          <p:nvPr>
            <p:ph type="title"/>
          </p:nvPr>
        </p:nvSpPr>
        <p:spPr>
          <a:xfrm>
            <a:off x="493776" y="609601"/>
            <a:ext cx="5297424" cy="504824"/>
          </a:xfrm>
        </p:spPr>
        <p:txBody>
          <a:bodyPr>
            <a:normAutofit/>
          </a:bodyPr>
          <a:lstStyle/>
          <a:p>
            <a:r>
              <a:rPr lang="en-US" sz="2400" dirty="0"/>
              <a:t>A note about grasses</a:t>
            </a:r>
          </a:p>
        </p:txBody>
      </p:sp>
      <p:sp>
        <p:nvSpPr>
          <p:cNvPr id="4" name="Content Placeholder 3">
            <a:extLst>
              <a:ext uri="{FF2B5EF4-FFF2-40B4-BE49-F238E27FC236}">
                <a16:creationId xmlns:a16="http://schemas.microsoft.com/office/drawing/2014/main" id="{BC60FB79-489E-4151-9946-4FD7169BBFB2}"/>
              </a:ext>
            </a:extLst>
          </p:cNvPr>
          <p:cNvSpPr>
            <a:spLocks noGrp="1"/>
          </p:cNvSpPr>
          <p:nvPr>
            <p:ph sz="half" idx="2"/>
          </p:nvPr>
        </p:nvSpPr>
        <p:spPr>
          <a:xfrm>
            <a:off x="876300" y="1419227"/>
            <a:ext cx="7810500" cy="2882899"/>
          </a:xfrm>
        </p:spPr>
        <p:txBody>
          <a:bodyPr/>
          <a:lstStyle/>
          <a:p>
            <a:pPr marL="0" indent="0">
              <a:buNone/>
            </a:pPr>
            <a:r>
              <a:rPr lang="en-US" sz="2000" i="0" dirty="0"/>
              <a:t>Grasses (</a:t>
            </a:r>
            <a:r>
              <a:rPr lang="en-US" sz="2000" i="0" dirty="0" err="1"/>
              <a:t>Poaceae</a:t>
            </a:r>
            <a:r>
              <a:rPr lang="en-US" sz="2000" i="0" dirty="0"/>
              <a:t>) have a special leaf structure consisting of </a:t>
            </a:r>
          </a:p>
          <a:p>
            <a:r>
              <a:rPr lang="en-US" sz="2000" i="0" dirty="0"/>
              <a:t>1) the </a:t>
            </a:r>
            <a:r>
              <a:rPr lang="en-US" sz="2000" b="1" i="0" dirty="0"/>
              <a:t>blade</a:t>
            </a:r>
            <a:r>
              <a:rPr lang="en-US" sz="2000" i="0" dirty="0"/>
              <a:t> – the part of the leaf above the sheath, </a:t>
            </a:r>
          </a:p>
          <a:p>
            <a:r>
              <a:rPr lang="en-US" sz="2000" i="0" dirty="0"/>
              <a:t>2) the </a:t>
            </a:r>
            <a:r>
              <a:rPr lang="en-US" sz="2000" b="1" i="0" dirty="0"/>
              <a:t>sheath</a:t>
            </a:r>
            <a:r>
              <a:rPr lang="en-US" sz="2000" i="0" dirty="0"/>
              <a:t> – the lower part of the leaf that envelops the stem, </a:t>
            </a:r>
          </a:p>
          <a:p>
            <a:r>
              <a:rPr lang="en-US" sz="2000" i="0" dirty="0"/>
              <a:t>3) the </a:t>
            </a:r>
            <a:r>
              <a:rPr lang="en-US" sz="2000" b="1" i="0" dirty="0"/>
              <a:t>ligule</a:t>
            </a:r>
            <a:r>
              <a:rPr lang="en-US" sz="2000" i="0" dirty="0"/>
              <a:t> – a flap-like membrane or line of hairs on the inside of the leaf at the junction of the blade and the sheath.</a:t>
            </a:r>
          </a:p>
          <a:p>
            <a:endParaRPr lang="en-US" dirty="0"/>
          </a:p>
        </p:txBody>
      </p:sp>
      <p:pic>
        <p:nvPicPr>
          <p:cNvPr id="1026" name="Picture 1" descr="http://newfs.s3.amazonaws.com/taxon-images-1000s1000/Poaceae/graphephorum-melicoides-li-mbarkworth1.jpg">
            <a:extLst>
              <a:ext uri="{FF2B5EF4-FFF2-40B4-BE49-F238E27FC236}">
                <a16:creationId xmlns:a16="http://schemas.microsoft.com/office/drawing/2014/main" id="{EBB7BB12-AE13-4448-97B5-F5C844D3B2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3369251"/>
            <a:ext cx="12763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invasive.org/weedcd/images/1536x1024/1196024.jpg">
            <a:extLst>
              <a:ext uri="{FF2B5EF4-FFF2-40B4-BE49-F238E27FC236}">
                <a16:creationId xmlns:a16="http://schemas.microsoft.com/office/drawing/2014/main" id="{38287646-94DC-43DB-B042-3BFFAF5C89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3809999"/>
            <a:ext cx="3091873" cy="2318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omafra.gov.on.ca/IPM/images/weeds/fall-panicum/f-panicum-ligule-zoom.jpg">
            <a:extLst>
              <a:ext uri="{FF2B5EF4-FFF2-40B4-BE49-F238E27FC236}">
                <a16:creationId xmlns:a16="http://schemas.microsoft.com/office/drawing/2014/main" id="{8B74A237-344B-4B29-A2DC-AECB7F58A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450" y="3823855"/>
            <a:ext cx="30734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F95B9D0-6311-4FAA-9ABF-5E4B43543B44}"/>
              </a:ext>
            </a:extLst>
          </p:cNvPr>
          <p:cNvSpPr txBox="1"/>
          <p:nvPr/>
        </p:nvSpPr>
        <p:spPr>
          <a:xfrm>
            <a:off x="1358699" y="6162448"/>
            <a:ext cx="1486304" cy="369332"/>
          </a:xfrm>
          <a:prstGeom prst="rect">
            <a:avLst/>
          </a:prstGeom>
          <a:noFill/>
        </p:spPr>
        <p:txBody>
          <a:bodyPr wrap="none" rtlCol="0">
            <a:spAutoFit/>
          </a:bodyPr>
          <a:lstStyle/>
          <a:p>
            <a:r>
              <a:rPr lang="en-US" dirty="0"/>
              <a:t>Membranous</a:t>
            </a:r>
          </a:p>
        </p:txBody>
      </p:sp>
      <p:sp>
        <p:nvSpPr>
          <p:cNvPr id="11" name="TextBox 10">
            <a:extLst>
              <a:ext uri="{FF2B5EF4-FFF2-40B4-BE49-F238E27FC236}">
                <a16:creationId xmlns:a16="http://schemas.microsoft.com/office/drawing/2014/main" id="{B8279F51-5AB4-47FC-BE02-41009BB40878}"/>
              </a:ext>
            </a:extLst>
          </p:cNvPr>
          <p:cNvSpPr txBox="1"/>
          <p:nvPr/>
        </p:nvSpPr>
        <p:spPr>
          <a:xfrm>
            <a:off x="6781800" y="6162448"/>
            <a:ext cx="779381" cy="369332"/>
          </a:xfrm>
          <a:prstGeom prst="rect">
            <a:avLst/>
          </a:prstGeom>
          <a:noFill/>
        </p:spPr>
        <p:txBody>
          <a:bodyPr wrap="none" rtlCol="0">
            <a:spAutoFit/>
          </a:bodyPr>
          <a:lstStyle/>
          <a:p>
            <a:r>
              <a:rPr lang="en-US" dirty="0"/>
              <a:t>Ciliate</a:t>
            </a:r>
          </a:p>
        </p:txBody>
      </p:sp>
    </p:spTree>
    <p:extLst>
      <p:ext uri="{BB962C8B-B14F-4D97-AF65-F5344CB8AC3E}">
        <p14:creationId xmlns:p14="http://schemas.microsoft.com/office/powerpoint/2010/main" val="20409382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93728" y="1828800"/>
            <a:ext cx="461356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941829" y="1295400"/>
            <a:ext cx="3897371" cy="5196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COGON GRASS</a:t>
            </a:r>
          </a:p>
          <a:p>
            <a:pPr algn="ctr">
              <a:spcBef>
                <a:spcPts val="0"/>
              </a:spcBef>
            </a:pPr>
            <a:r>
              <a:rPr lang="en-US" sz="1400" b="1" dirty="0"/>
              <a:t>Imperata cylindrica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BROOMSEDGE BLUESTEM</a:t>
            </a:r>
          </a:p>
          <a:p>
            <a:pPr algn="ctr">
              <a:spcBef>
                <a:spcPts val="0"/>
              </a:spcBef>
            </a:pPr>
            <a:r>
              <a:rPr lang="en-US" sz="1400" b="1" dirty="0"/>
              <a:t>Andropogon virginicus</a:t>
            </a:r>
          </a:p>
        </p:txBody>
      </p:sp>
      <p:pic>
        <p:nvPicPr>
          <p:cNvPr id="6" name="Picture 5">
            <a:extLst>
              <a:ext uri="{FF2B5EF4-FFF2-40B4-BE49-F238E27FC236}">
                <a16:creationId xmlns:a16="http://schemas.microsoft.com/office/drawing/2014/main" id="{FABB81D9-96AC-4D49-BF66-3ACA1427F6B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14600" y="4419600"/>
            <a:ext cx="1755266" cy="1861618"/>
          </a:xfrm>
          <a:prstGeom prst="rect">
            <a:avLst/>
          </a:prstGeom>
        </p:spPr>
      </p:pic>
    </p:spTree>
    <p:extLst>
      <p:ext uri="{BB962C8B-B14F-4D97-AF65-F5344CB8AC3E}">
        <p14:creationId xmlns:p14="http://schemas.microsoft.com/office/powerpoint/2010/main" val="41622072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19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98129" y="3532354"/>
            <a:ext cx="3783366"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Rhizomatous</a:t>
            </a:r>
          </a:p>
          <a:p>
            <a:pPr marL="457200" lvl="0" indent="-457200">
              <a:buFont typeface="Arial" panose="020B0604020202020204" pitchFamily="34" charset="0"/>
              <a:buChar char="•"/>
            </a:pPr>
            <a:r>
              <a:rPr lang="en-US" sz="2800" dirty="0" err="1"/>
              <a:t>Midvein</a:t>
            </a:r>
            <a:r>
              <a:rPr lang="en-US" sz="2800" dirty="0"/>
              <a:t> of leaf white and often offset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5105400" y="3532354"/>
            <a:ext cx="3783366" cy="1384995"/>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Clumping</a:t>
            </a:r>
          </a:p>
          <a:p>
            <a:pPr marL="457200" indent="-457200">
              <a:buFont typeface="Arial" panose="020B0604020202020204" pitchFamily="34" charset="0"/>
              <a:buChar char="•"/>
            </a:pPr>
            <a:r>
              <a:rPr lang="en-US" sz="2800" dirty="0" err="1"/>
              <a:t>Midvein</a:t>
            </a:r>
            <a:r>
              <a:rPr lang="en-US" sz="2800" dirty="0"/>
              <a:t> of leaf usually centered</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COGON GRASS</a:t>
            </a:r>
          </a:p>
          <a:p>
            <a:pPr algn="ctr">
              <a:spcBef>
                <a:spcPts val="0"/>
              </a:spcBef>
            </a:pPr>
            <a:r>
              <a:rPr lang="en-US" sz="1400" b="1" dirty="0"/>
              <a:t>Imperata cylindrica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BROOMSEDGE BLUESTEM</a:t>
            </a:r>
          </a:p>
          <a:p>
            <a:pPr algn="ctr">
              <a:spcBef>
                <a:spcPts val="0"/>
              </a:spcBef>
            </a:pPr>
            <a:r>
              <a:rPr lang="en-US" sz="1400" b="1" dirty="0"/>
              <a:t>Andropogon virginicus</a:t>
            </a:r>
          </a:p>
        </p:txBody>
      </p:sp>
    </p:spTree>
    <p:extLst>
      <p:ext uri="{BB962C8B-B14F-4D97-AF65-F5344CB8AC3E}">
        <p14:creationId xmlns:p14="http://schemas.microsoft.com/office/powerpoint/2010/main" val="27933857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bwMode="auto">
          <a:xfrm>
            <a:off x="478812" y="1295400"/>
            <a:ext cx="3711164" cy="494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tretch>
            <a:fillRect/>
          </a:stretch>
        </p:blipFill>
        <p:spPr bwMode="auto">
          <a:xfrm>
            <a:off x="4938148" y="1295400"/>
            <a:ext cx="3712464" cy="547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COGON GRASS</a:t>
            </a:r>
          </a:p>
          <a:p>
            <a:pPr algn="ctr">
              <a:spcBef>
                <a:spcPts val="0"/>
              </a:spcBef>
            </a:pPr>
            <a:r>
              <a:rPr lang="en-US" sz="1400" b="1" dirty="0"/>
              <a:t>Imperata cylindrica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BROOMSEDGE BLUESTEM</a:t>
            </a:r>
          </a:p>
          <a:p>
            <a:pPr algn="ctr">
              <a:spcBef>
                <a:spcPts val="0"/>
              </a:spcBef>
            </a:pPr>
            <a:r>
              <a:rPr lang="en-US" sz="1400" b="1" dirty="0"/>
              <a:t>Andropogon virginicus</a:t>
            </a:r>
          </a:p>
        </p:txBody>
      </p:sp>
    </p:spTree>
    <p:extLst>
      <p:ext uri="{BB962C8B-B14F-4D97-AF65-F5344CB8AC3E}">
        <p14:creationId xmlns:p14="http://schemas.microsoft.com/office/powerpoint/2010/main" val="34137277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tretch>
            <a:fillRect/>
          </a:stretch>
        </p:blipFill>
        <p:spPr bwMode="auto">
          <a:xfrm>
            <a:off x="6096000" y="1165389"/>
            <a:ext cx="1403582" cy="256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sz="half" idx="2"/>
          </p:nvPr>
        </p:nvPicPr>
        <p:blipFill>
          <a:blip r:embed="rId4">
            <a:extLst>
              <a:ext uri="{28A0092B-C50C-407E-A947-70E740481C1C}">
                <a14:useLocalDpi xmlns:a14="http://schemas.microsoft.com/office/drawing/2010/main"/>
              </a:ext>
            </a:extLst>
          </a:blip>
          <a:stretch>
            <a:fillRect/>
          </a:stretch>
        </p:blipFill>
        <p:spPr bwMode="auto">
          <a:xfrm>
            <a:off x="379686" y="1143000"/>
            <a:ext cx="3909416" cy="5597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COGON GRASS</a:t>
            </a:r>
          </a:p>
          <a:p>
            <a:pPr algn="ctr">
              <a:spcBef>
                <a:spcPts val="0"/>
              </a:spcBef>
            </a:pPr>
            <a:r>
              <a:rPr lang="en-US" sz="1400" b="1" dirty="0"/>
              <a:t>Imperata cylindrica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YELLOW INDIANGRASS</a:t>
            </a:r>
          </a:p>
          <a:p>
            <a:pPr algn="ctr">
              <a:spcBef>
                <a:spcPts val="0"/>
              </a:spcBef>
            </a:pPr>
            <a:r>
              <a:rPr lang="en-US" sz="1400" b="1" dirty="0"/>
              <a:t>Sorghastrum nutans</a:t>
            </a:r>
          </a:p>
        </p:txBody>
      </p:sp>
      <p:sp>
        <p:nvSpPr>
          <p:cNvPr id="2" name="AutoShape 2" descr="https://upload.wikimedia.org/wikipedia/commons/thumb/1/1a/SorghastrumNutans.jpg/1280px-SorghastrumNutans.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upload.wikimedia.org/wikipedia/commons/thumb/1/1a/SorghastrumNutans.jpg/1280px-SorghastrumNutans.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upload.wikimedia.org/wikipedia/commons/thumb/1/1a/SorghastrumNutans.jpg/1280px-SorghastrumNutans.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59180" y="3352800"/>
            <a:ext cx="447040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6117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quarter" idx="4"/>
          </p:nvPr>
        </p:nvPicPr>
        <p:blipFill>
          <a:blip r:embed="rId3">
            <a:extLst>
              <a:ext uri="{28A0092B-C50C-407E-A947-70E740481C1C}">
                <a14:useLocalDpi xmlns:a14="http://schemas.microsoft.com/office/drawing/2010/main"/>
              </a:ext>
            </a:extLst>
          </a:blip>
          <a:srcRect/>
          <a:stretch>
            <a:fillRect/>
          </a:stretch>
        </p:blipFill>
        <p:spPr bwMode="auto">
          <a:xfrm>
            <a:off x="57912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a:ext>
            </a:extLst>
          </a:blip>
          <a:srcRect/>
          <a:stretch>
            <a:fillRect/>
          </a:stretch>
        </p:blipFill>
        <p:spPr bwMode="auto">
          <a:xfrm>
            <a:off x="1362636" y="1371600"/>
            <a:ext cx="2054351"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6994" y="3532354"/>
            <a:ext cx="4459986" cy="3539430"/>
          </a:xfrm>
          <a:prstGeom prst="rect">
            <a:avLst/>
          </a:prstGeom>
          <a:noFill/>
        </p:spPr>
        <p:txBody>
          <a:bodyPr wrap="square" rtlCol="0">
            <a:spAutoFit/>
          </a:bodyPr>
          <a:lstStyle/>
          <a:p>
            <a:pPr marL="457200" lvl="0" indent="-457200">
              <a:buFont typeface="Arial" panose="020B0604020202020204" pitchFamily="34" charset="0"/>
              <a:buChar char="•"/>
            </a:pPr>
            <a:r>
              <a:rPr lang="en-US" sz="2800" dirty="0" err="1"/>
              <a:t>Midvein</a:t>
            </a:r>
            <a:r>
              <a:rPr lang="en-US" sz="2800" dirty="0"/>
              <a:t> of leaf white and often offset</a:t>
            </a:r>
          </a:p>
          <a:p>
            <a:pPr marL="457200" lvl="0" indent="-457200">
              <a:buFont typeface="Arial" panose="020B0604020202020204" pitchFamily="34" charset="0"/>
              <a:buChar char="•"/>
            </a:pPr>
            <a:r>
              <a:rPr lang="en-US" sz="2800" dirty="0"/>
              <a:t>Ligule short (0.2-3.5 mm)</a:t>
            </a:r>
          </a:p>
          <a:p>
            <a:pPr marL="457200" lvl="0" indent="-457200">
              <a:buFont typeface="Arial" panose="020B0604020202020204" pitchFamily="34" charset="0"/>
              <a:buChar char="•"/>
            </a:pPr>
            <a:r>
              <a:rPr lang="en-US" sz="2800" dirty="0"/>
              <a:t>Large fuzzy panicle of flowers, silvery white and cylindrical</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7" name="TextBox 6"/>
          <p:cNvSpPr txBox="1"/>
          <p:nvPr/>
        </p:nvSpPr>
        <p:spPr>
          <a:xfrm>
            <a:off x="4876800" y="3532354"/>
            <a:ext cx="4011966" cy="2677656"/>
          </a:xfrm>
          <a:prstGeom prst="rect">
            <a:avLst/>
          </a:prstGeom>
          <a:noFill/>
        </p:spPr>
        <p:txBody>
          <a:bodyPr wrap="square" rtlCol="0">
            <a:spAutoFit/>
          </a:bodyPr>
          <a:lstStyle/>
          <a:p>
            <a:pPr marL="457200" lvl="0" indent="-457200">
              <a:buFont typeface="Arial" panose="020B0604020202020204" pitchFamily="34" charset="0"/>
              <a:buChar char="•"/>
            </a:pPr>
            <a:r>
              <a:rPr lang="en-US" sz="2800" dirty="0" err="1"/>
              <a:t>Midvein</a:t>
            </a:r>
            <a:r>
              <a:rPr lang="en-US" sz="2800" dirty="0"/>
              <a:t> of leaf usually centered</a:t>
            </a:r>
          </a:p>
          <a:p>
            <a:pPr marL="457200" indent="-457200">
              <a:buFont typeface="Arial" panose="020B0604020202020204" pitchFamily="34" charset="0"/>
              <a:buChar char="•"/>
            </a:pPr>
            <a:r>
              <a:rPr lang="en-US" sz="2800" dirty="0"/>
              <a:t>Ligule long (2-6 mm)</a:t>
            </a:r>
          </a:p>
          <a:p>
            <a:pPr marL="457200" indent="-457200">
              <a:buFont typeface="Arial" panose="020B0604020202020204" pitchFamily="34" charset="0"/>
              <a:buChar char="•"/>
            </a:pPr>
            <a:r>
              <a:rPr lang="en-US" sz="2800" dirty="0"/>
              <a:t>Plume-like panicle of flowers, bronze yellow</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COGON GRASS</a:t>
            </a:r>
          </a:p>
          <a:p>
            <a:pPr algn="ctr">
              <a:spcBef>
                <a:spcPts val="0"/>
              </a:spcBef>
            </a:pPr>
            <a:r>
              <a:rPr lang="en-US" sz="1400" b="1" dirty="0"/>
              <a:t>Imperata cylindrica</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700" b="1" i="0" dirty="0"/>
              <a:t>YELLOW INDIANGRASS</a:t>
            </a:r>
          </a:p>
          <a:p>
            <a:pPr algn="ctr">
              <a:spcBef>
                <a:spcPts val="0"/>
              </a:spcBef>
            </a:pPr>
            <a:r>
              <a:rPr lang="en-US" sz="1400" b="1" dirty="0"/>
              <a:t>Sorghastrum nutans</a:t>
            </a:r>
          </a:p>
        </p:txBody>
      </p:sp>
    </p:spTree>
    <p:extLst>
      <p:ext uri="{BB962C8B-B14F-4D97-AF65-F5344CB8AC3E}">
        <p14:creationId xmlns:p14="http://schemas.microsoft.com/office/powerpoint/2010/main" val="12425742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a:ext>
            </a:extLst>
          </a:blip>
          <a:stretch>
            <a:fillRect/>
          </a:stretch>
        </p:blipFill>
        <p:spPr bwMode="auto">
          <a:xfrm>
            <a:off x="257944" y="1752600"/>
            <a:ext cx="4016679" cy="2672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Grp="1" noChangeAspect="1" noChangeArrowheads="1"/>
          </p:cNvPicPr>
          <p:nvPr>
            <p:ph sz="half" idx="2"/>
          </p:nvPr>
        </p:nvPicPr>
        <p:blipFill>
          <a:blip r:embed="rId4" cstate="print">
            <a:extLst>
              <a:ext uri="{28A0092B-C50C-407E-A947-70E740481C1C}">
                <a14:useLocalDpi xmlns:a14="http://schemas.microsoft.com/office/drawing/2010/main"/>
              </a:ext>
            </a:extLst>
          </a:blip>
          <a:stretch>
            <a:fillRect/>
          </a:stretch>
        </p:blipFill>
        <p:spPr bwMode="auto">
          <a:xfrm>
            <a:off x="4599162" y="1752600"/>
            <a:ext cx="4413364" cy="3310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COGON GRASS</a:t>
            </a:r>
          </a:p>
          <a:p>
            <a:pPr algn="ctr">
              <a:spcBef>
                <a:spcPts val="0"/>
              </a:spcBef>
            </a:pPr>
            <a:r>
              <a:rPr lang="en-US" sz="1400" b="1" dirty="0"/>
              <a:t>Imperata cylindrica</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YELLOW INDIANGRASS</a:t>
            </a:r>
          </a:p>
          <a:p>
            <a:pPr algn="ctr">
              <a:spcBef>
                <a:spcPts val="0"/>
              </a:spcBef>
            </a:pPr>
            <a:r>
              <a:rPr lang="en-US" sz="1400" b="1" dirty="0"/>
              <a:t>Sorghastrum nutans</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66800" y="4267200"/>
            <a:ext cx="2258194" cy="2395018"/>
          </a:xfrm>
          <a:prstGeom prst="rect">
            <a:avLst/>
          </a:prstGeom>
        </p:spPr>
      </p:pic>
    </p:spTree>
    <p:extLst>
      <p:ext uri="{BB962C8B-B14F-4D97-AF65-F5344CB8AC3E}">
        <p14:creationId xmlns:p14="http://schemas.microsoft.com/office/powerpoint/2010/main" val="3219681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Grp="1" noChangeAspect="1" noChangeArrowheads="1"/>
          </p:cNvPicPr>
          <p:nvPr>
            <p:ph sz="quarter" idx="4"/>
          </p:nvPr>
        </p:nvPicPr>
        <p:blipFill>
          <a:blip r:embed="rId3">
            <a:extLst>
              <a:ext uri="{28A0092B-C50C-407E-A947-70E740481C1C}">
                <a14:useLocalDpi xmlns:a14="http://schemas.microsoft.com/office/drawing/2010/main"/>
              </a:ext>
            </a:extLst>
          </a:blip>
          <a:stretch>
            <a:fillRect/>
          </a:stretch>
        </p:blipFill>
        <p:spPr bwMode="auto">
          <a:xfrm>
            <a:off x="4813180" y="1219200"/>
            <a:ext cx="3962399" cy="528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TORPEDO GRASS</a:t>
            </a:r>
          </a:p>
          <a:p>
            <a:pPr algn="ctr">
              <a:spcBef>
                <a:spcPts val="0"/>
              </a:spcBef>
            </a:pPr>
            <a:r>
              <a:rPr lang="en-US" sz="1400" b="1" dirty="0"/>
              <a:t>Panicum repens</a:t>
            </a:r>
          </a:p>
        </p:txBody>
      </p:sp>
      <p:sp>
        <p:nvSpPr>
          <p:cNvPr id="9"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MAIDENCANE</a:t>
            </a:r>
          </a:p>
          <a:p>
            <a:pPr algn="ctr">
              <a:spcBef>
                <a:spcPts val="0"/>
              </a:spcBef>
            </a:pPr>
            <a:r>
              <a:rPr lang="en-US" sz="1400" b="1" dirty="0"/>
              <a:t>Panicum hemitomon</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276994" y="1228053"/>
            <a:ext cx="2868448" cy="417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http://erec.ifas.ufl.edu/weeds/web%20photo%20gallery/images/panicum%20repens%20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9200" y="4622510"/>
            <a:ext cx="3028950" cy="2016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438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1295400" y="1371600"/>
            <a:ext cx="2057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0" name="Picture 2"/>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bwMode="auto">
          <a:xfrm>
            <a:off x="5791200" y="1371600"/>
            <a:ext cx="2132116"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6994" y="3532354"/>
            <a:ext cx="4459985"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Plants shorter (20-90 cm tall), leaves narrower</a:t>
            </a:r>
          </a:p>
          <a:p>
            <a:pPr marL="457200" lvl="0" indent="-457200">
              <a:buFont typeface="Arial" panose="020B0604020202020204" pitchFamily="34" charset="0"/>
              <a:buChar char="•"/>
            </a:pPr>
            <a:r>
              <a:rPr lang="en-US" sz="2800" dirty="0"/>
              <a:t>Rhizomes sharp-pointed</a:t>
            </a:r>
          </a:p>
          <a:p>
            <a:pPr marL="457200" indent="-457200">
              <a:buFont typeface="Arial" panose="020B0604020202020204" pitchFamily="34" charset="0"/>
              <a:buChar char="•"/>
            </a:pPr>
            <a:r>
              <a:rPr lang="en-US" sz="2800" dirty="0"/>
              <a:t>Inflorescence broader</a:t>
            </a:r>
          </a:p>
          <a:p>
            <a:pPr marL="285750" indent="-285750">
              <a:buFont typeface="Arial" panose="020B0604020202020204" pitchFamily="34" charset="0"/>
              <a:buChar char="•"/>
            </a:pPr>
            <a:endParaRPr lang="en-US" sz="2800" dirty="0"/>
          </a:p>
        </p:txBody>
      </p:sp>
      <p:sp>
        <p:nvSpPr>
          <p:cNvPr id="7" name="TextBox 6"/>
          <p:cNvSpPr txBox="1"/>
          <p:nvPr/>
        </p:nvSpPr>
        <p:spPr>
          <a:xfrm>
            <a:off x="4736980" y="3532354"/>
            <a:ext cx="4254620" cy="2246769"/>
          </a:xfrm>
          <a:prstGeom prst="rect">
            <a:avLst/>
          </a:prstGeom>
          <a:noFill/>
        </p:spPr>
        <p:txBody>
          <a:bodyPr wrap="square" rtlCol="0">
            <a:spAutoFit/>
          </a:bodyPr>
          <a:lstStyle/>
          <a:p>
            <a:pPr marL="457200" lvl="0" indent="-457200">
              <a:buFont typeface="Arial" panose="020B0604020202020204" pitchFamily="34" charset="0"/>
              <a:buChar char="•"/>
            </a:pPr>
            <a:r>
              <a:rPr lang="en-US" sz="2800" dirty="0"/>
              <a:t>Plants taller (50-200 cm tall), leaves broader</a:t>
            </a:r>
          </a:p>
          <a:p>
            <a:pPr marL="457200" lvl="0" indent="-457200">
              <a:buFont typeface="Arial" panose="020B0604020202020204" pitchFamily="34" charset="0"/>
              <a:buChar char="•"/>
            </a:pPr>
            <a:r>
              <a:rPr lang="en-US" sz="2800" dirty="0"/>
              <a:t>Rhizomes not sharp</a:t>
            </a:r>
          </a:p>
          <a:p>
            <a:pPr marL="457200" indent="-457200">
              <a:buFont typeface="Arial" panose="020B0604020202020204" pitchFamily="34" charset="0"/>
              <a:buChar char="•"/>
            </a:pPr>
            <a:r>
              <a:rPr lang="en-US" sz="2800" dirty="0"/>
              <a:t>Inflorescence narrow (to 1 cm wide)</a:t>
            </a:r>
          </a:p>
        </p:txBody>
      </p:sp>
      <p:sp>
        <p:nvSpPr>
          <p:cNvPr id="9" name="Text Placeholder 4"/>
          <p:cNvSpPr txBox="1">
            <a:spLocks/>
          </p:cNvSpPr>
          <p:nvPr/>
        </p:nvSpPr>
        <p:spPr>
          <a:xfrm>
            <a:off x="276994" y="326662"/>
            <a:ext cx="4114800" cy="731520"/>
          </a:xfrm>
          <a:prstGeom prst="rect">
            <a:avLst/>
          </a:prstGeom>
          <a:ln w="76200">
            <a:solidFill>
              <a:srgbClr val="FF000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TORPEDO GRASS</a:t>
            </a:r>
          </a:p>
          <a:p>
            <a:pPr algn="ctr">
              <a:spcBef>
                <a:spcPts val="0"/>
              </a:spcBef>
            </a:pPr>
            <a:r>
              <a:rPr lang="en-US" sz="1400" b="1" dirty="0"/>
              <a:t>Panicum repens</a:t>
            </a:r>
          </a:p>
        </p:txBody>
      </p:sp>
      <p:sp>
        <p:nvSpPr>
          <p:cNvPr id="11" name="Text Placeholder 4"/>
          <p:cNvSpPr txBox="1">
            <a:spLocks/>
          </p:cNvSpPr>
          <p:nvPr/>
        </p:nvSpPr>
        <p:spPr>
          <a:xfrm>
            <a:off x="4736980" y="326489"/>
            <a:ext cx="4114800" cy="731520"/>
          </a:xfrm>
          <a:prstGeom prst="rect">
            <a:avLst/>
          </a:prstGeom>
          <a:ln w="76200">
            <a:solidFill>
              <a:srgbClr val="32C010"/>
            </a:solidFill>
          </a:ln>
          <a:effectLst/>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1800" b="0" i="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i="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i="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i="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algn="ctr">
              <a:spcBef>
                <a:spcPts val="0"/>
              </a:spcBef>
            </a:pPr>
            <a:r>
              <a:rPr lang="en-US" sz="2800" b="1" i="0" dirty="0"/>
              <a:t>MAIDENCANE</a:t>
            </a:r>
          </a:p>
          <a:p>
            <a:pPr algn="ctr">
              <a:spcBef>
                <a:spcPts val="0"/>
              </a:spcBef>
            </a:pPr>
            <a:r>
              <a:rPr lang="en-US" sz="1400" b="1" dirty="0"/>
              <a:t>Panicum hemitomon</a:t>
            </a:r>
          </a:p>
        </p:txBody>
      </p:sp>
    </p:spTree>
    <p:extLst>
      <p:ext uri="{BB962C8B-B14F-4D97-AF65-F5344CB8AC3E}">
        <p14:creationId xmlns:p14="http://schemas.microsoft.com/office/powerpoint/2010/main" val="1264375295"/>
      </p:ext>
    </p:extLst>
  </p:cSld>
  <p:clrMapOvr>
    <a:masterClrMapping/>
  </p:clrMapOvr>
</p:sld>
</file>

<file path=ppt/theme/theme1.xml><?xml version="1.0" encoding="utf-8"?>
<a:theme xmlns:a="http://schemas.openxmlformats.org/drawingml/2006/main" name="Tradesh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462E2F24B5F44D992D91BB16FC4982" ma:contentTypeVersion="19" ma:contentTypeDescription="Create a new document." ma:contentTypeScope="" ma:versionID="e357c8cb1f7142847dd49e5d5b816b70">
  <xsd:schema xmlns:xsd="http://www.w3.org/2001/XMLSchema" xmlns:xs="http://www.w3.org/2001/XMLSchema" xmlns:p="http://schemas.microsoft.com/office/2006/metadata/properties" xmlns:ns2="00684945-d88f-4c9f-923d-759920899312" xmlns:ns3="e5eaa4e6-bc26-4afd-904b-55e7737e462b" targetNamespace="http://schemas.microsoft.com/office/2006/metadata/properties" ma:root="true" ma:fieldsID="80f9581f3fa318a5628946ed9b1d6028" ns2:_="" ns3:_="">
    <xsd:import namespace="00684945-d88f-4c9f-923d-759920899312"/>
    <xsd:import namespace="e5eaa4e6-bc26-4afd-904b-55e7737e462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sortorder" minOccurs="0"/>
                <xsd:element ref="ns3:MediaServiceDateTaken" minOccurs="0"/>
                <xsd:element ref="ns3:MediaServiceAutoTags"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84945-d88f-4c9f-923d-75992089931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7678de66-338b-4ec6-8e30-1a68a50e6fdc}" ma:internalName="TaxCatchAll" ma:showField="CatchAllData" ma:web="00684945-d88f-4c9f-923d-75992089931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5eaa4e6-bc26-4afd-904b-55e7737e462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sortorder" ma:index="12" nillable="true" ma:displayName="sortorder" ma:decimals="1" ma:default="50" ma:internalName="sortorder" ma:percentage="FALSE">
      <xsd:simpleType>
        <xsd:restriction base="dms:Number"/>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4E918F7-2B1F-483B-B377-7662C0D63D8A}"/>
</file>

<file path=customXml/itemProps2.xml><?xml version="1.0" encoding="utf-8"?>
<ds:datastoreItem xmlns:ds="http://schemas.openxmlformats.org/officeDocument/2006/customXml" ds:itemID="{93460C32-9770-4EAD-8792-DAA4ADCE7719}"/>
</file>

<file path=docProps/app.xml><?xml version="1.0" encoding="utf-8"?>
<Properties xmlns="http://schemas.openxmlformats.org/officeDocument/2006/extended-properties" xmlns:vt="http://schemas.openxmlformats.org/officeDocument/2006/docPropsVTypes">
  <Template/>
  <TotalTime>11575</TotalTime>
  <Words>3696</Words>
  <Application>Microsoft Office PowerPoint</Application>
  <PresentationFormat>On-screen Show (4:3)</PresentationFormat>
  <Paragraphs>1003</Paragraphs>
  <Slides>128</Slides>
  <Notes>128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128</vt:i4>
      </vt:variant>
    </vt:vector>
  </HeadingPairs>
  <TitlesOfParts>
    <vt:vector size="135" baseType="lpstr">
      <vt:lpstr>Arial</vt:lpstr>
      <vt:lpstr>Arial Black</vt:lpstr>
      <vt:lpstr>Arial Narrow</vt:lpstr>
      <vt:lpstr>Calibri</vt:lpstr>
      <vt:lpstr>Candara</vt:lpstr>
      <vt:lpstr>Times New Roman</vt:lpstr>
      <vt:lpstr>Tradeshow</vt:lpstr>
      <vt:lpstr>Key features in determining the weeds from the natives</vt:lpstr>
      <vt:lpstr>Introduction</vt:lpstr>
      <vt:lpstr>TREES AND SHRUBS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Herbs and GRASSES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note about grasses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Gweg Jubinsky</dc:creator>
  <cp:lastModifiedBy>Kimberely Gulledge</cp:lastModifiedBy>
  <cp:revision>419</cp:revision>
  <cp:lastPrinted>2019-09-26T14:48:58Z</cp:lastPrinted>
  <dcterms:created xsi:type="dcterms:W3CDTF">2016-02-04T16:45:13Z</dcterms:created>
  <dcterms:modified xsi:type="dcterms:W3CDTF">2020-06-26T12:25:47Z</dcterms:modified>
</cp:coreProperties>
</file>